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notesMasterIdLst>
    <p:notesMasterId r:id="rId11"/>
  </p:notesMasterIdLst>
  <p:sldIdLst>
    <p:sldId id="256" r:id="rId2"/>
    <p:sldId id="262" r:id="rId3"/>
    <p:sldId id="257" r:id="rId4"/>
    <p:sldId id="258" r:id="rId5"/>
    <p:sldId id="260" r:id="rId6"/>
    <p:sldId id="264" r:id="rId7"/>
    <p:sldId id="265" r:id="rId8"/>
    <p:sldId id="261"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EC6921-7ACD-4B6C-A39A-0EDEF19BBDCD}" v="105" dt="2018-10-10T00:22:39.7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8393" autoAdjust="0"/>
  </p:normalViewPr>
  <p:slideViewPr>
    <p:cSldViewPr snapToGrid="0">
      <p:cViewPr>
        <p:scale>
          <a:sx n="50" d="100"/>
          <a:sy n="50" d="100"/>
        </p:scale>
        <p:origin x="1284" y="-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ADD429-65B6-4E10-83B7-B68557103E33}"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8BCBFF48-C5C2-4533-ACF9-6DD1B8FF39CD}">
      <dgm:prSet/>
      <dgm:spPr>
        <a:solidFill>
          <a:schemeClr val="tx2"/>
        </a:solidFill>
      </dgm:spPr>
      <dgm:t>
        <a:bodyPr/>
        <a:lstStyle/>
        <a:p>
          <a:r>
            <a:rPr lang="en-US"/>
            <a:t>Goals and history of medical websites</a:t>
          </a:r>
        </a:p>
      </dgm:t>
    </dgm:pt>
    <dgm:pt modelId="{A731A87A-1C43-44E5-88AE-A94B535BA46C}" type="parTrans" cxnId="{1D1EF4DA-7C96-4581-839D-96B3739941F3}">
      <dgm:prSet/>
      <dgm:spPr/>
      <dgm:t>
        <a:bodyPr/>
        <a:lstStyle/>
        <a:p>
          <a:endParaRPr lang="en-US"/>
        </a:p>
      </dgm:t>
    </dgm:pt>
    <dgm:pt modelId="{198419DF-B45D-4E77-A058-11AA0FA2AC1E}" type="sibTrans" cxnId="{1D1EF4DA-7C96-4581-839D-96B3739941F3}">
      <dgm:prSet/>
      <dgm:spPr/>
      <dgm:t>
        <a:bodyPr/>
        <a:lstStyle/>
        <a:p>
          <a:endParaRPr lang="en-US"/>
        </a:p>
      </dgm:t>
    </dgm:pt>
    <dgm:pt modelId="{901C1AA3-B631-422B-BA4E-09C622547423}">
      <dgm:prSet/>
      <dgm:spPr>
        <a:solidFill>
          <a:schemeClr val="tx2"/>
        </a:solidFill>
      </dgm:spPr>
      <dgm:t>
        <a:bodyPr/>
        <a:lstStyle/>
        <a:p>
          <a:r>
            <a:rPr lang="en-US">
              <a:solidFill>
                <a:schemeClr val="bg1"/>
              </a:solidFill>
            </a:rPr>
            <a:t>Can the service they provide be abused</a:t>
          </a:r>
        </a:p>
      </dgm:t>
    </dgm:pt>
    <dgm:pt modelId="{49EFDBFB-7052-45B9-AE16-EDFFBA6B20BF}" type="parTrans" cxnId="{3C46AAA5-0F57-43C7-B6FD-BA4CB042870B}">
      <dgm:prSet/>
      <dgm:spPr/>
      <dgm:t>
        <a:bodyPr/>
        <a:lstStyle/>
        <a:p>
          <a:endParaRPr lang="en-US"/>
        </a:p>
      </dgm:t>
    </dgm:pt>
    <dgm:pt modelId="{AD22194A-091A-49CB-8952-2C5CE38A1040}" type="sibTrans" cxnId="{3C46AAA5-0F57-43C7-B6FD-BA4CB042870B}">
      <dgm:prSet/>
      <dgm:spPr/>
      <dgm:t>
        <a:bodyPr/>
        <a:lstStyle/>
        <a:p>
          <a:endParaRPr lang="en-US"/>
        </a:p>
      </dgm:t>
    </dgm:pt>
    <dgm:pt modelId="{56B49194-FD96-4F8D-9AC5-EBBF81EDC10A}">
      <dgm:prSet/>
      <dgm:spPr>
        <a:solidFill>
          <a:schemeClr val="tx2"/>
        </a:solidFill>
      </dgm:spPr>
      <dgm:t>
        <a:bodyPr/>
        <a:lstStyle/>
        <a:p>
          <a:r>
            <a:rPr lang="en-US"/>
            <a:t>Types of drugs</a:t>
          </a:r>
        </a:p>
      </dgm:t>
    </dgm:pt>
    <dgm:pt modelId="{19506377-EEF2-45A6-9BB8-51572EE3BE46}" type="parTrans" cxnId="{289FB8BB-D2B7-469B-982B-93A44D8B81D4}">
      <dgm:prSet/>
      <dgm:spPr/>
      <dgm:t>
        <a:bodyPr/>
        <a:lstStyle/>
        <a:p>
          <a:endParaRPr lang="en-US"/>
        </a:p>
      </dgm:t>
    </dgm:pt>
    <dgm:pt modelId="{001D45B1-7A86-419F-B328-B19A19CC4767}" type="sibTrans" cxnId="{289FB8BB-D2B7-469B-982B-93A44D8B81D4}">
      <dgm:prSet/>
      <dgm:spPr/>
      <dgm:t>
        <a:bodyPr/>
        <a:lstStyle/>
        <a:p>
          <a:endParaRPr lang="en-US"/>
        </a:p>
      </dgm:t>
    </dgm:pt>
    <dgm:pt modelId="{15DAF38D-B276-4FA1-AAD0-FFC18F00957A}">
      <dgm:prSet/>
      <dgm:spPr>
        <a:solidFill>
          <a:schemeClr val="tx2"/>
        </a:solidFill>
      </dgm:spPr>
      <dgm:t>
        <a:bodyPr/>
        <a:lstStyle/>
        <a:p>
          <a:r>
            <a:rPr lang="en-US"/>
            <a:t>Should there be a limit on the information provided?</a:t>
          </a:r>
        </a:p>
      </dgm:t>
    </dgm:pt>
    <dgm:pt modelId="{46A19BF1-7713-49BB-BA64-87FD18810DF6}" type="parTrans" cxnId="{44853962-0B00-4221-8C29-86DBAF1E0318}">
      <dgm:prSet/>
      <dgm:spPr/>
      <dgm:t>
        <a:bodyPr/>
        <a:lstStyle/>
        <a:p>
          <a:endParaRPr lang="en-US"/>
        </a:p>
      </dgm:t>
    </dgm:pt>
    <dgm:pt modelId="{708EAFE2-F1EF-4023-B2C9-6D02E3C32709}" type="sibTrans" cxnId="{44853962-0B00-4221-8C29-86DBAF1E0318}">
      <dgm:prSet/>
      <dgm:spPr/>
      <dgm:t>
        <a:bodyPr/>
        <a:lstStyle/>
        <a:p>
          <a:endParaRPr lang="en-US"/>
        </a:p>
      </dgm:t>
    </dgm:pt>
    <dgm:pt modelId="{3423746A-3FA1-4281-8944-FE826D26E77E}" type="pres">
      <dgm:prSet presAssocID="{D2ADD429-65B6-4E10-83B7-B68557103E33}" presName="linear" presStyleCnt="0">
        <dgm:presLayoutVars>
          <dgm:dir/>
          <dgm:animLvl val="lvl"/>
          <dgm:resizeHandles val="exact"/>
        </dgm:presLayoutVars>
      </dgm:prSet>
      <dgm:spPr/>
    </dgm:pt>
    <dgm:pt modelId="{36820A4E-B5E0-48C9-8225-1EB06D802897}" type="pres">
      <dgm:prSet presAssocID="{8BCBFF48-C5C2-4533-ACF9-6DD1B8FF39CD}" presName="parentLin" presStyleCnt="0"/>
      <dgm:spPr/>
    </dgm:pt>
    <dgm:pt modelId="{369BDF5C-7B56-444E-B91D-45711B08365B}" type="pres">
      <dgm:prSet presAssocID="{8BCBFF48-C5C2-4533-ACF9-6DD1B8FF39CD}" presName="parentLeftMargin" presStyleLbl="node1" presStyleIdx="0" presStyleCnt="4"/>
      <dgm:spPr/>
    </dgm:pt>
    <dgm:pt modelId="{76CBC7C2-0203-48D4-9526-417623EC80CC}" type="pres">
      <dgm:prSet presAssocID="{8BCBFF48-C5C2-4533-ACF9-6DD1B8FF39CD}" presName="parentText" presStyleLbl="node1" presStyleIdx="0" presStyleCnt="4">
        <dgm:presLayoutVars>
          <dgm:chMax val="0"/>
          <dgm:bulletEnabled val="1"/>
        </dgm:presLayoutVars>
      </dgm:prSet>
      <dgm:spPr/>
    </dgm:pt>
    <dgm:pt modelId="{32E00DF0-49FE-4695-B82F-3DCCA31CE56C}" type="pres">
      <dgm:prSet presAssocID="{8BCBFF48-C5C2-4533-ACF9-6DD1B8FF39CD}" presName="negativeSpace" presStyleCnt="0"/>
      <dgm:spPr/>
    </dgm:pt>
    <dgm:pt modelId="{501DFE67-D6BA-4652-9BAB-C361588578EE}" type="pres">
      <dgm:prSet presAssocID="{8BCBFF48-C5C2-4533-ACF9-6DD1B8FF39CD}" presName="childText" presStyleLbl="conFgAcc1" presStyleIdx="0" presStyleCnt="4">
        <dgm:presLayoutVars>
          <dgm:bulletEnabled val="1"/>
        </dgm:presLayoutVars>
      </dgm:prSet>
      <dgm:spPr/>
    </dgm:pt>
    <dgm:pt modelId="{A285D7DD-C91C-4041-A16E-AE33FE2C9F3B}" type="pres">
      <dgm:prSet presAssocID="{198419DF-B45D-4E77-A058-11AA0FA2AC1E}" presName="spaceBetweenRectangles" presStyleCnt="0"/>
      <dgm:spPr/>
    </dgm:pt>
    <dgm:pt modelId="{E54D0CD6-5008-45DA-9731-05C75EAAFEDF}" type="pres">
      <dgm:prSet presAssocID="{901C1AA3-B631-422B-BA4E-09C622547423}" presName="parentLin" presStyleCnt="0"/>
      <dgm:spPr/>
    </dgm:pt>
    <dgm:pt modelId="{D884F46B-CC9F-497F-B964-F459CC88EE2C}" type="pres">
      <dgm:prSet presAssocID="{901C1AA3-B631-422B-BA4E-09C622547423}" presName="parentLeftMargin" presStyleLbl="node1" presStyleIdx="0" presStyleCnt="4"/>
      <dgm:spPr/>
    </dgm:pt>
    <dgm:pt modelId="{EDDF7047-55A8-4481-B779-C58A2376DD45}" type="pres">
      <dgm:prSet presAssocID="{901C1AA3-B631-422B-BA4E-09C622547423}" presName="parentText" presStyleLbl="node1" presStyleIdx="1" presStyleCnt="4">
        <dgm:presLayoutVars>
          <dgm:chMax val="0"/>
          <dgm:bulletEnabled val="1"/>
        </dgm:presLayoutVars>
      </dgm:prSet>
      <dgm:spPr/>
    </dgm:pt>
    <dgm:pt modelId="{C81EB8F3-A3AC-4345-BA96-110651DCCBA9}" type="pres">
      <dgm:prSet presAssocID="{901C1AA3-B631-422B-BA4E-09C622547423}" presName="negativeSpace" presStyleCnt="0"/>
      <dgm:spPr/>
    </dgm:pt>
    <dgm:pt modelId="{0BBBF95F-EE58-41C3-B866-DC95458788B4}" type="pres">
      <dgm:prSet presAssocID="{901C1AA3-B631-422B-BA4E-09C622547423}" presName="childText" presStyleLbl="conFgAcc1" presStyleIdx="1" presStyleCnt="4">
        <dgm:presLayoutVars>
          <dgm:bulletEnabled val="1"/>
        </dgm:presLayoutVars>
      </dgm:prSet>
      <dgm:spPr/>
    </dgm:pt>
    <dgm:pt modelId="{295F5C6A-7876-43B4-B05E-271BD3FB4B78}" type="pres">
      <dgm:prSet presAssocID="{AD22194A-091A-49CB-8952-2C5CE38A1040}" presName="spaceBetweenRectangles" presStyleCnt="0"/>
      <dgm:spPr/>
    </dgm:pt>
    <dgm:pt modelId="{059DC152-8856-4AF5-95D8-4EE536C39207}" type="pres">
      <dgm:prSet presAssocID="{56B49194-FD96-4F8D-9AC5-EBBF81EDC10A}" presName="parentLin" presStyleCnt="0"/>
      <dgm:spPr/>
    </dgm:pt>
    <dgm:pt modelId="{16021BEE-FF8B-4C32-824C-74770805C974}" type="pres">
      <dgm:prSet presAssocID="{56B49194-FD96-4F8D-9AC5-EBBF81EDC10A}" presName="parentLeftMargin" presStyleLbl="node1" presStyleIdx="1" presStyleCnt="4"/>
      <dgm:spPr/>
    </dgm:pt>
    <dgm:pt modelId="{1F5DDFA2-462A-46BF-9970-2CC78BEEFA5A}" type="pres">
      <dgm:prSet presAssocID="{56B49194-FD96-4F8D-9AC5-EBBF81EDC10A}" presName="parentText" presStyleLbl="node1" presStyleIdx="2" presStyleCnt="4">
        <dgm:presLayoutVars>
          <dgm:chMax val="0"/>
          <dgm:bulletEnabled val="1"/>
        </dgm:presLayoutVars>
      </dgm:prSet>
      <dgm:spPr/>
    </dgm:pt>
    <dgm:pt modelId="{DDEF85E6-06EE-4BB7-B12D-3548A6607FF9}" type="pres">
      <dgm:prSet presAssocID="{56B49194-FD96-4F8D-9AC5-EBBF81EDC10A}" presName="negativeSpace" presStyleCnt="0"/>
      <dgm:spPr/>
    </dgm:pt>
    <dgm:pt modelId="{701C5625-A5E5-464F-A281-EF2926DBC7DE}" type="pres">
      <dgm:prSet presAssocID="{56B49194-FD96-4F8D-9AC5-EBBF81EDC10A}" presName="childText" presStyleLbl="conFgAcc1" presStyleIdx="2" presStyleCnt="4">
        <dgm:presLayoutVars>
          <dgm:bulletEnabled val="1"/>
        </dgm:presLayoutVars>
      </dgm:prSet>
      <dgm:spPr/>
    </dgm:pt>
    <dgm:pt modelId="{83FB40C7-D3E2-4BE8-9C09-BC2F6F927E22}" type="pres">
      <dgm:prSet presAssocID="{001D45B1-7A86-419F-B328-B19A19CC4767}" presName="spaceBetweenRectangles" presStyleCnt="0"/>
      <dgm:spPr/>
    </dgm:pt>
    <dgm:pt modelId="{B100B850-D45B-4700-B643-A8BE931707C8}" type="pres">
      <dgm:prSet presAssocID="{15DAF38D-B276-4FA1-AAD0-FFC18F00957A}" presName="parentLin" presStyleCnt="0"/>
      <dgm:spPr/>
    </dgm:pt>
    <dgm:pt modelId="{82C9E5B5-814C-4439-A5E6-15848E8A3F06}" type="pres">
      <dgm:prSet presAssocID="{15DAF38D-B276-4FA1-AAD0-FFC18F00957A}" presName="parentLeftMargin" presStyleLbl="node1" presStyleIdx="2" presStyleCnt="4"/>
      <dgm:spPr/>
    </dgm:pt>
    <dgm:pt modelId="{AB24E8C4-B4CA-49E5-B53A-6A4CC5E1B901}" type="pres">
      <dgm:prSet presAssocID="{15DAF38D-B276-4FA1-AAD0-FFC18F00957A}" presName="parentText" presStyleLbl="node1" presStyleIdx="3" presStyleCnt="4">
        <dgm:presLayoutVars>
          <dgm:chMax val="0"/>
          <dgm:bulletEnabled val="1"/>
        </dgm:presLayoutVars>
      </dgm:prSet>
      <dgm:spPr/>
    </dgm:pt>
    <dgm:pt modelId="{33E066F8-238B-4E29-B175-F44B6DE12ADF}" type="pres">
      <dgm:prSet presAssocID="{15DAF38D-B276-4FA1-AAD0-FFC18F00957A}" presName="negativeSpace" presStyleCnt="0"/>
      <dgm:spPr/>
    </dgm:pt>
    <dgm:pt modelId="{7401219F-626D-4762-8A7D-9CE2648C6EAA}" type="pres">
      <dgm:prSet presAssocID="{15DAF38D-B276-4FA1-AAD0-FFC18F00957A}" presName="childText" presStyleLbl="conFgAcc1" presStyleIdx="3" presStyleCnt="4">
        <dgm:presLayoutVars>
          <dgm:bulletEnabled val="1"/>
        </dgm:presLayoutVars>
      </dgm:prSet>
      <dgm:spPr/>
    </dgm:pt>
  </dgm:ptLst>
  <dgm:cxnLst>
    <dgm:cxn modelId="{33CEB207-4690-43BF-8C8F-18307C2BF4DC}" type="presOf" srcId="{8BCBFF48-C5C2-4533-ACF9-6DD1B8FF39CD}" destId="{369BDF5C-7B56-444E-B91D-45711B08365B}" srcOrd="0" destOrd="0" presId="urn:microsoft.com/office/officeart/2005/8/layout/list1"/>
    <dgm:cxn modelId="{86485924-4494-442D-8F8A-541FAAE58405}" type="presOf" srcId="{56B49194-FD96-4F8D-9AC5-EBBF81EDC10A}" destId="{16021BEE-FF8B-4C32-824C-74770805C974}" srcOrd="0" destOrd="0" presId="urn:microsoft.com/office/officeart/2005/8/layout/list1"/>
    <dgm:cxn modelId="{44853962-0B00-4221-8C29-86DBAF1E0318}" srcId="{D2ADD429-65B6-4E10-83B7-B68557103E33}" destId="{15DAF38D-B276-4FA1-AAD0-FFC18F00957A}" srcOrd="3" destOrd="0" parTransId="{46A19BF1-7713-49BB-BA64-87FD18810DF6}" sibTransId="{708EAFE2-F1EF-4023-B2C9-6D02E3C32709}"/>
    <dgm:cxn modelId="{9E633557-1FAD-491A-B39B-3E149AF02FB8}" type="presOf" srcId="{56B49194-FD96-4F8D-9AC5-EBBF81EDC10A}" destId="{1F5DDFA2-462A-46BF-9970-2CC78BEEFA5A}" srcOrd="1" destOrd="0" presId="urn:microsoft.com/office/officeart/2005/8/layout/list1"/>
    <dgm:cxn modelId="{F9195F7D-0F84-4572-A682-626293F5D414}" type="presOf" srcId="{D2ADD429-65B6-4E10-83B7-B68557103E33}" destId="{3423746A-3FA1-4281-8944-FE826D26E77E}" srcOrd="0" destOrd="0" presId="urn:microsoft.com/office/officeart/2005/8/layout/list1"/>
    <dgm:cxn modelId="{FFECA38E-4487-40CF-8E98-857BA0BA178D}" type="presOf" srcId="{901C1AA3-B631-422B-BA4E-09C622547423}" destId="{D884F46B-CC9F-497F-B964-F459CC88EE2C}" srcOrd="0" destOrd="0" presId="urn:microsoft.com/office/officeart/2005/8/layout/list1"/>
    <dgm:cxn modelId="{05546598-B8E3-4BF5-8020-42C59315BD08}" type="presOf" srcId="{15DAF38D-B276-4FA1-AAD0-FFC18F00957A}" destId="{AB24E8C4-B4CA-49E5-B53A-6A4CC5E1B901}" srcOrd="1" destOrd="0" presId="urn:microsoft.com/office/officeart/2005/8/layout/list1"/>
    <dgm:cxn modelId="{D45D14A5-BD8B-4C39-8E74-8932C9AF52AA}" type="presOf" srcId="{8BCBFF48-C5C2-4533-ACF9-6DD1B8FF39CD}" destId="{76CBC7C2-0203-48D4-9526-417623EC80CC}" srcOrd="1" destOrd="0" presId="urn:microsoft.com/office/officeart/2005/8/layout/list1"/>
    <dgm:cxn modelId="{3C46AAA5-0F57-43C7-B6FD-BA4CB042870B}" srcId="{D2ADD429-65B6-4E10-83B7-B68557103E33}" destId="{901C1AA3-B631-422B-BA4E-09C622547423}" srcOrd="1" destOrd="0" parTransId="{49EFDBFB-7052-45B9-AE16-EDFFBA6B20BF}" sibTransId="{AD22194A-091A-49CB-8952-2C5CE38A1040}"/>
    <dgm:cxn modelId="{289FB8BB-D2B7-469B-982B-93A44D8B81D4}" srcId="{D2ADD429-65B6-4E10-83B7-B68557103E33}" destId="{56B49194-FD96-4F8D-9AC5-EBBF81EDC10A}" srcOrd="2" destOrd="0" parTransId="{19506377-EEF2-45A6-9BB8-51572EE3BE46}" sibTransId="{001D45B1-7A86-419F-B328-B19A19CC4767}"/>
    <dgm:cxn modelId="{CC6428CE-9D88-459B-8E2B-BDBF6A14CE48}" type="presOf" srcId="{901C1AA3-B631-422B-BA4E-09C622547423}" destId="{EDDF7047-55A8-4481-B779-C58A2376DD45}" srcOrd="1" destOrd="0" presId="urn:microsoft.com/office/officeart/2005/8/layout/list1"/>
    <dgm:cxn modelId="{1D1EF4DA-7C96-4581-839D-96B3739941F3}" srcId="{D2ADD429-65B6-4E10-83B7-B68557103E33}" destId="{8BCBFF48-C5C2-4533-ACF9-6DD1B8FF39CD}" srcOrd="0" destOrd="0" parTransId="{A731A87A-1C43-44E5-88AE-A94B535BA46C}" sibTransId="{198419DF-B45D-4E77-A058-11AA0FA2AC1E}"/>
    <dgm:cxn modelId="{5D9539FB-6A3D-4587-80CE-C5FCA3C406D4}" type="presOf" srcId="{15DAF38D-B276-4FA1-AAD0-FFC18F00957A}" destId="{82C9E5B5-814C-4439-A5E6-15848E8A3F06}" srcOrd="0" destOrd="0" presId="urn:microsoft.com/office/officeart/2005/8/layout/list1"/>
    <dgm:cxn modelId="{E8206E4E-6BAF-4942-B580-338CEC15C599}" type="presParOf" srcId="{3423746A-3FA1-4281-8944-FE826D26E77E}" destId="{36820A4E-B5E0-48C9-8225-1EB06D802897}" srcOrd="0" destOrd="0" presId="urn:microsoft.com/office/officeart/2005/8/layout/list1"/>
    <dgm:cxn modelId="{C9208FD1-1114-4049-894D-562BD10F9962}" type="presParOf" srcId="{36820A4E-B5E0-48C9-8225-1EB06D802897}" destId="{369BDF5C-7B56-444E-B91D-45711B08365B}" srcOrd="0" destOrd="0" presId="urn:microsoft.com/office/officeart/2005/8/layout/list1"/>
    <dgm:cxn modelId="{BF11E853-4B80-4F45-9D5B-FAB7041792DC}" type="presParOf" srcId="{36820A4E-B5E0-48C9-8225-1EB06D802897}" destId="{76CBC7C2-0203-48D4-9526-417623EC80CC}" srcOrd="1" destOrd="0" presId="urn:microsoft.com/office/officeart/2005/8/layout/list1"/>
    <dgm:cxn modelId="{218F1542-B1AB-43C8-8120-1A140386FF45}" type="presParOf" srcId="{3423746A-3FA1-4281-8944-FE826D26E77E}" destId="{32E00DF0-49FE-4695-B82F-3DCCA31CE56C}" srcOrd="1" destOrd="0" presId="urn:microsoft.com/office/officeart/2005/8/layout/list1"/>
    <dgm:cxn modelId="{5F8F2536-67F3-424A-BE4A-62E6AEDD905F}" type="presParOf" srcId="{3423746A-3FA1-4281-8944-FE826D26E77E}" destId="{501DFE67-D6BA-4652-9BAB-C361588578EE}" srcOrd="2" destOrd="0" presId="urn:microsoft.com/office/officeart/2005/8/layout/list1"/>
    <dgm:cxn modelId="{B86C9499-81E6-4A5A-8975-742CB68C9745}" type="presParOf" srcId="{3423746A-3FA1-4281-8944-FE826D26E77E}" destId="{A285D7DD-C91C-4041-A16E-AE33FE2C9F3B}" srcOrd="3" destOrd="0" presId="urn:microsoft.com/office/officeart/2005/8/layout/list1"/>
    <dgm:cxn modelId="{123FABDB-8C5B-4D2A-8991-8AF0FEAA657E}" type="presParOf" srcId="{3423746A-3FA1-4281-8944-FE826D26E77E}" destId="{E54D0CD6-5008-45DA-9731-05C75EAAFEDF}" srcOrd="4" destOrd="0" presId="urn:microsoft.com/office/officeart/2005/8/layout/list1"/>
    <dgm:cxn modelId="{932F7AEF-25F9-4CD6-AF81-731F207AF37F}" type="presParOf" srcId="{E54D0CD6-5008-45DA-9731-05C75EAAFEDF}" destId="{D884F46B-CC9F-497F-B964-F459CC88EE2C}" srcOrd="0" destOrd="0" presId="urn:microsoft.com/office/officeart/2005/8/layout/list1"/>
    <dgm:cxn modelId="{A029A42B-714A-4E9E-822D-A47E137CDC49}" type="presParOf" srcId="{E54D0CD6-5008-45DA-9731-05C75EAAFEDF}" destId="{EDDF7047-55A8-4481-B779-C58A2376DD45}" srcOrd="1" destOrd="0" presId="urn:microsoft.com/office/officeart/2005/8/layout/list1"/>
    <dgm:cxn modelId="{399C7358-C4CA-49EB-9292-5985C9511E0D}" type="presParOf" srcId="{3423746A-3FA1-4281-8944-FE826D26E77E}" destId="{C81EB8F3-A3AC-4345-BA96-110651DCCBA9}" srcOrd="5" destOrd="0" presId="urn:microsoft.com/office/officeart/2005/8/layout/list1"/>
    <dgm:cxn modelId="{779C238B-249F-4202-9CE9-4BA74E770BB8}" type="presParOf" srcId="{3423746A-3FA1-4281-8944-FE826D26E77E}" destId="{0BBBF95F-EE58-41C3-B866-DC95458788B4}" srcOrd="6" destOrd="0" presId="urn:microsoft.com/office/officeart/2005/8/layout/list1"/>
    <dgm:cxn modelId="{13C59469-7264-4F1D-B651-493A02F1A4DF}" type="presParOf" srcId="{3423746A-3FA1-4281-8944-FE826D26E77E}" destId="{295F5C6A-7876-43B4-B05E-271BD3FB4B78}" srcOrd="7" destOrd="0" presId="urn:microsoft.com/office/officeart/2005/8/layout/list1"/>
    <dgm:cxn modelId="{2E9315C3-7B6F-4D37-A246-0BCDC2B9F7A5}" type="presParOf" srcId="{3423746A-3FA1-4281-8944-FE826D26E77E}" destId="{059DC152-8856-4AF5-95D8-4EE536C39207}" srcOrd="8" destOrd="0" presId="urn:microsoft.com/office/officeart/2005/8/layout/list1"/>
    <dgm:cxn modelId="{59458CA3-F90C-4C90-955F-AC8EA4CA4138}" type="presParOf" srcId="{059DC152-8856-4AF5-95D8-4EE536C39207}" destId="{16021BEE-FF8B-4C32-824C-74770805C974}" srcOrd="0" destOrd="0" presId="urn:microsoft.com/office/officeart/2005/8/layout/list1"/>
    <dgm:cxn modelId="{580C2C54-278D-4F48-A831-637A5FADA9EF}" type="presParOf" srcId="{059DC152-8856-4AF5-95D8-4EE536C39207}" destId="{1F5DDFA2-462A-46BF-9970-2CC78BEEFA5A}" srcOrd="1" destOrd="0" presId="urn:microsoft.com/office/officeart/2005/8/layout/list1"/>
    <dgm:cxn modelId="{494EC72A-4B27-4533-A757-F89C12CBD3E7}" type="presParOf" srcId="{3423746A-3FA1-4281-8944-FE826D26E77E}" destId="{DDEF85E6-06EE-4BB7-B12D-3548A6607FF9}" srcOrd="9" destOrd="0" presId="urn:microsoft.com/office/officeart/2005/8/layout/list1"/>
    <dgm:cxn modelId="{F832AA13-EC88-45A6-8C25-23215C4F3C01}" type="presParOf" srcId="{3423746A-3FA1-4281-8944-FE826D26E77E}" destId="{701C5625-A5E5-464F-A281-EF2926DBC7DE}" srcOrd="10" destOrd="0" presId="urn:microsoft.com/office/officeart/2005/8/layout/list1"/>
    <dgm:cxn modelId="{C38E67C7-DEE3-47DB-948F-4E98F75EBB93}" type="presParOf" srcId="{3423746A-3FA1-4281-8944-FE826D26E77E}" destId="{83FB40C7-D3E2-4BE8-9C09-BC2F6F927E22}" srcOrd="11" destOrd="0" presId="urn:microsoft.com/office/officeart/2005/8/layout/list1"/>
    <dgm:cxn modelId="{02F17171-6227-4ABD-ADC1-A4E4C598E441}" type="presParOf" srcId="{3423746A-3FA1-4281-8944-FE826D26E77E}" destId="{B100B850-D45B-4700-B643-A8BE931707C8}" srcOrd="12" destOrd="0" presId="urn:microsoft.com/office/officeart/2005/8/layout/list1"/>
    <dgm:cxn modelId="{C9E2B8FA-A219-41C1-B67C-0646B7030977}" type="presParOf" srcId="{B100B850-D45B-4700-B643-A8BE931707C8}" destId="{82C9E5B5-814C-4439-A5E6-15848E8A3F06}" srcOrd="0" destOrd="0" presId="urn:microsoft.com/office/officeart/2005/8/layout/list1"/>
    <dgm:cxn modelId="{219073A2-1B55-4D93-B8DA-9EB8FF2BEB61}" type="presParOf" srcId="{B100B850-D45B-4700-B643-A8BE931707C8}" destId="{AB24E8C4-B4CA-49E5-B53A-6A4CC5E1B901}" srcOrd="1" destOrd="0" presId="urn:microsoft.com/office/officeart/2005/8/layout/list1"/>
    <dgm:cxn modelId="{7DB14639-6C2B-4EF1-B679-F686CE688D45}" type="presParOf" srcId="{3423746A-3FA1-4281-8944-FE826D26E77E}" destId="{33E066F8-238B-4E29-B175-F44B6DE12ADF}" srcOrd="13" destOrd="0" presId="urn:microsoft.com/office/officeart/2005/8/layout/list1"/>
    <dgm:cxn modelId="{92131B4C-9723-41C0-9D81-80AEB0551F63}" type="presParOf" srcId="{3423746A-3FA1-4281-8944-FE826D26E77E}" destId="{7401219F-626D-4762-8A7D-9CE2648C6EAA}" srcOrd="14"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1DFE67-D6BA-4652-9BAB-C361588578EE}">
      <dsp:nvSpPr>
        <dsp:cNvPr id="0" name=""/>
        <dsp:cNvSpPr/>
      </dsp:nvSpPr>
      <dsp:spPr>
        <a:xfrm>
          <a:off x="0" y="413783"/>
          <a:ext cx="5913437" cy="6552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CBC7C2-0203-48D4-9526-417623EC80CC}">
      <dsp:nvSpPr>
        <dsp:cNvPr id="0" name=""/>
        <dsp:cNvSpPr/>
      </dsp:nvSpPr>
      <dsp:spPr>
        <a:xfrm>
          <a:off x="295671" y="30023"/>
          <a:ext cx="4139405" cy="767520"/>
        </a:xfrm>
        <a:prstGeom prst="roundRect">
          <a:avLst/>
        </a:prstGeom>
        <a:solidFill>
          <a:schemeClr val="tx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155700">
            <a:lnSpc>
              <a:spcPct val="90000"/>
            </a:lnSpc>
            <a:spcBef>
              <a:spcPct val="0"/>
            </a:spcBef>
            <a:spcAft>
              <a:spcPct val="35000"/>
            </a:spcAft>
            <a:buNone/>
          </a:pPr>
          <a:r>
            <a:rPr lang="en-US" sz="2600" kern="1200"/>
            <a:t>Goals and history of medical websites</a:t>
          </a:r>
        </a:p>
      </dsp:txBody>
      <dsp:txXfrm>
        <a:off x="333138" y="67490"/>
        <a:ext cx="4064471" cy="692586"/>
      </dsp:txXfrm>
    </dsp:sp>
    <dsp:sp modelId="{0BBBF95F-EE58-41C3-B866-DC95458788B4}">
      <dsp:nvSpPr>
        <dsp:cNvPr id="0" name=""/>
        <dsp:cNvSpPr/>
      </dsp:nvSpPr>
      <dsp:spPr>
        <a:xfrm>
          <a:off x="0" y="1593143"/>
          <a:ext cx="5913437" cy="6552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DDF7047-55A8-4481-B779-C58A2376DD45}">
      <dsp:nvSpPr>
        <dsp:cNvPr id="0" name=""/>
        <dsp:cNvSpPr/>
      </dsp:nvSpPr>
      <dsp:spPr>
        <a:xfrm>
          <a:off x="295671" y="1209383"/>
          <a:ext cx="4139405" cy="767520"/>
        </a:xfrm>
        <a:prstGeom prst="roundRect">
          <a:avLst/>
        </a:prstGeom>
        <a:solidFill>
          <a:schemeClr val="tx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155700">
            <a:lnSpc>
              <a:spcPct val="90000"/>
            </a:lnSpc>
            <a:spcBef>
              <a:spcPct val="0"/>
            </a:spcBef>
            <a:spcAft>
              <a:spcPct val="35000"/>
            </a:spcAft>
            <a:buNone/>
          </a:pPr>
          <a:r>
            <a:rPr lang="en-US" sz="2600" kern="1200">
              <a:solidFill>
                <a:schemeClr val="bg1"/>
              </a:solidFill>
            </a:rPr>
            <a:t>Can the service they provide be abused</a:t>
          </a:r>
        </a:p>
      </dsp:txBody>
      <dsp:txXfrm>
        <a:off x="333138" y="1246850"/>
        <a:ext cx="4064471" cy="692586"/>
      </dsp:txXfrm>
    </dsp:sp>
    <dsp:sp modelId="{701C5625-A5E5-464F-A281-EF2926DBC7DE}">
      <dsp:nvSpPr>
        <dsp:cNvPr id="0" name=""/>
        <dsp:cNvSpPr/>
      </dsp:nvSpPr>
      <dsp:spPr>
        <a:xfrm>
          <a:off x="0" y="2772503"/>
          <a:ext cx="5913437" cy="6552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5DDFA2-462A-46BF-9970-2CC78BEEFA5A}">
      <dsp:nvSpPr>
        <dsp:cNvPr id="0" name=""/>
        <dsp:cNvSpPr/>
      </dsp:nvSpPr>
      <dsp:spPr>
        <a:xfrm>
          <a:off x="295671" y="2388743"/>
          <a:ext cx="4139405" cy="767520"/>
        </a:xfrm>
        <a:prstGeom prst="roundRect">
          <a:avLst/>
        </a:prstGeom>
        <a:solidFill>
          <a:schemeClr val="tx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155700">
            <a:lnSpc>
              <a:spcPct val="90000"/>
            </a:lnSpc>
            <a:spcBef>
              <a:spcPct val="0"/>
            </a:spcBef>
            <a:spcAft>
              <a:spcPct val="35000"/>
            </a:spcAft>
            <a:buNone/>
          </a:pPr>
          <a:r>
            <a:rPr lang="en-US" sz="2600" kern="1200"/>
            <a:t>Types of drugs</a:t>
          </a:r>
        </a:p>
      </dsp:txBody>
      <dsp:txXfrm>
        <a:off x="333138" y="2426210"/>
        <a:ext cx="4064471" cy="692586"/>
      </dsp:txXfrm>
    </dsp:sp>
    <dsp:sp modelId="{7401219F-626D-4762-8A7D-9CE2648C6EAA}">
      <dsp:nvSpPr>
        <dsp:cNvPr id="0" name=""/>
        <dsp:cNvSpPr/>
      </dsp:nvSpPr>
      <dsp:spPr>
        <a:xfrm>
          <a:off x="0" y="3951864"/>
          <a:ext cx="5913437" cy="6552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24E8C4-B4CA-49E5-B53A-6A4CC5E1B901}">
      <dsp:nvSpPr>
        <dsp:cNvPr id="0" name=""/>
        <dsp:cNvSpPr/>
      </dsp:nvSpPr>
      <dsp:spPr>
        <a:xfrm>
          <a:off x="295671" y="3568104"/>
          <a:ext cx="4139405" cy="767520"/>
        </a:xfrm>
        <a:prstGeom prst="roundRect">
          <a:avLst/>
        </a:prstGeom>
        <a:solidFill>
          <a:schemeClr val="tx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155700">
            <a:lnSpc>
              <a:spcPct val="90000"/>
            </a:lnSpc>
            <a:spcBef>
              <a:spcPct val="0"/>
            </a:spcBef>
            <a:spcAft>
              <a:spcPct val="35000"/>
            </a:spcAft>
            <a:buNone/>
          </a:pPr>
          <a:r>
            <a:rPr lang="en-US" sz="2600" kern="1200"/>
            <a:t>Should there be a limit on the information provided?</a:t>
          </a:r>
        </a:p>
      </dsp:txBody>
      <dsp:txXfrm>
        <a:off x="333138" y="3605571"/>
        <a:ext cx="4064471" cy="69258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2.png>
</file>

<file path=ppt/media/image3.png>
</file>

<file path=ppt/media/image4.png>
</file>

<file path=ppt/media/image5.png>
</file>

<file path=ppt/media/image6.gif>
</file>

<file path=ppt/media/image7.jpg>
</file>

<file path=ppt/media/image8.jpg>
</file>

<file path=ppt/media/image9.jp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8C2CA9-96AD-4FA1-A42B-21C5F790A33B}" type="datetimeFigureOut">
              <a:rPr lang="en-US" smtClean="0"/>
              <a:t>10/9/2018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47B247-ACA6-494F-A3BC-731CDE5BF836}" type="slidenum">
              <a:rPr lang="en-US" smtClean="0"/>
              <a:t>‹#›</a:t>
            </a:fld>
            <a:endParaRPr lang="en-US"/>
          </a:p>
        </p:txBody>
      </p:sp>
    </p:spTree>
    <p:extLst>
      <p:ext uri="{BB962C8B-B14F-4D97-AF65-F5344CB8AC3E}">
        <p14:creationId xmlns:p14="http://schemas.microsoft.com/office/powerpoint/2010/main" val="31074526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Aaron Berman from the Cyan group. My presentation is a con for medicine week. Medical websites hinder doctors.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Thesis: </a:t>
            </a:r>
            <a:r>
              <a:rPr lang="en-US" sz="1200" kern="1200" dirty="0">
                <a:solidFill>
                  <a:schemeClr val="tx1"/>
                </a:solidFill>
                <a:effectLst/>
                <a:latin typeface="+mn-lt"/>
                <a:ea typeface="+mn-ea"/>
                <a:cs typeface="+mn-cs"/>
              </a:rPr>
              <a:t>Medicine Con: Websites such as WebMD.com and MayoClinic.org have made it harder for health care professionals to accurately diagnose patients.</a:t>
            </a:r>
          </a:p>
          <a:p>
            <a:endParaRPr lang="en-US" dirty="0"/>
          </a:p>
        </p:txBody>
      </p:sp>
      <p:sp>
        <p:nvSpPr>
          <p:cNvPr id="4" name="Slide Number Placeholder 3"/>
          <p:cNvSpPr>
            <a:spLocks noGrp="1"/>
          </p:cNvSpPr>
          <p:nvPr>
            <p:ph type="sldNum" sz="quarter" idx="5"/>
          </p:nvPr>
        </p:nvSpPr>
        <p:spPr/>
        <p:txBody>
          <a:bodyPr/>
          <a:lstStyle/>
          <a:p>
            <a:fld id="{9347B247-ACA6-494F-A3BC-731CDE5BF836}" type="slidenum">
              <a:rPr lang="en-US" smtClean="0"/>
              <a:t>1</a:t>
            </a:fld>
            <a:endParaRPr lang="en-US"/>
          </a:p>
        </p:txBody>
      </p:sp>
    </p:spTree>
    <p:extLst>
      <p:ext uri="{BB962C8B-B14F-4D97-AF65-F5344CB8AC3E}">
        <p14:creationId xmlns:p14="http://schemas.microsoft.com/office/powerpoint/2010/main" val="2425297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we will look at WebMD.com and MayoClinic.org, which are two of the most common medical websites used today. We will discuss if the service they provide can be abused and how. We will discuss whether these websites have actually made it harder for health care professionals to accurately diagnose patients, by looking at groups who would benefit from them. Then by the end of the presentation we may have an idea if the information should be limited.</a:t>
            </a:r>
          </a:p>
        </p:txBody>
      </p:sp>
      <p:sp>
        <p:nvSpPr>
          <p:cNvPr id="4" name="Slide Number Placeholder 3"/>
          <p:cNvSpPr>
            <a:spLocks noGrp="1"/>
          </p:cNvSpPr>
          <p:nvPr>
            <p:ph type="sldNum" sz="quarter" idx="5"/>
          </p:nvPr>
        </p:nvSpPr>
        <p:spPr/>
        <p:txBody>
          <a:bodyPr/>
          <a:lstStyle/>
          <a:p>
            <a:fld id="{9347B247-ACA6-494F-A3BC-731CDE5BF836}" type="slidenum">
              <a:rPr lang="en-US" smtClean="0"/>
              <a:t>2</a:t>
            </a:fld>
            <a:endParaRPr lang="en-US"/>
          </a:p>
        </p:txBody>
      </p:sp>
    </p:spTree>
    <p:extLst>
      <p:ext uri="{BB962C8B-B14F-4D97-AF65-F5344CB8AC3E}">
        <p14:creationId xmlns:p14="http://schemas.microsoft.com/office/powerpoint/2010/main" val="1047484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Medical websites are websites whose primary function </a:t>
            </a:r>
            <a:r>
              <a:rPr lang="en-US" sz="1200" kern="1200" dirty="0">
                <a:solidFill>
                  <a:schemeClr val="tx1"/>
                </a:solidFill>
                <a:effectLst/>
                <a:latin typeface="+mn-lt"/>
                <a:ea typeface="+mn-ea"/>
                <a:cs typeface="+mn-cs"/>
              </a:rPr>
              <a:t>is to provide information about all topics related to health and wellness, including the signs and most common treatments of ailments. They provide information on everything from how to lose weight safely to schizophrenia. WebMD.com which seems to be the most popular medical website, registered the website on April 6 1998. So 20 years ago. WebMD is still the one of the “go to” websites that is used for self diagnoses or to check medical facts. MayoClinic.org was registered on February 7 1997, so more than a year before WebMD.com, and trails WebMD.com in popularity. While MayoClinic.org is actually affiliated with “The” Mayo Clinic which has campuses in Arizona, Florida and Minnesota and has medical professionals on staff. WebMD only has medical professionals on staff and no WebMD clinic anywhere.</a:t>
            </a:r>
            <a:endParaRPr lang="en-US" dirty="0"/>
          </a:p>
        </p:txBody>
      </p:sp>
      <p:sp>
        <p:nvSpPr>
          <p:cNvPr id="4" name="Slide Number Placeholder 3"/>
          <p:cNvSpPr>
            <a:spLocks noGrp="1"/>
          </p:cNvSpPr>
          <p:nvPr>
            <p:ph type="sldNum" sz="quarter" idx="5"/>
          </p:nvPr>
        </p:nvSpPr>
        <p:spPr/>
        <p:txBody>
          <a:bodyPr/>
          <a:lstStyle/>
          <a:p>
            <a:fld id="{9347B247-ACA6-494F-A3BC-731CDE5BF836}" type="slidenum">
              <a:rPr lang="en-US" smtClean="0"/>
              <a:t>3</a:t>
            </a:fld>
            <a:endParaRPr lang="en-US"/>
          </a:p>
        </p:txBody>
      </p:sp>
    </p:spTree>
    <p:extLst>
      <p:ext uri="{BB962C8B-B14F-4D97-AF65-F5344CB8AC3E}">
        <p14:creationId xmlns:p14="http://schemas.microsoft.com/office/powerpoint/2010/main" val="4214108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lists of common things are usually good. I love top 10 lists. MayoClinic.org and </a:t>
            </a:r>
            <a:r>
              <a:rPr lang="en-US" dirty="0" err="1"/>
              <a:t>WebMD.com’s</a:t>
            </a:r>
            <a:r>
              <a:rPr lang="en-US" dirty="0"/>
              <a:t> lists have more consequences related to them. There are individuals who can actively or accidently exploit these for personal gain. This first group we will look at is the non-material/accidental group. Sometimes the gain is something such as attention, as is the case with Munchausen Syndrome and Munchausen syndrome by proxy. Munchausen Syndrome is a psychological disorder in which the person effected will go to great lengths to go to the hospital (potentially for the attention.) Munchausen Syndrome by proxy just means they use someone else to do it, usually their kid. Hypochondriasis is another disorder where the person fears they have an ailment and seeks medical advice about non-existent symptoms. Now, psychosomatic issues are where it gets a little “hairy” when someone begins to exhibit the symptoms they believe or fear they have. How can Doctors determine if its physiological or psychological? In this case the more informed; the patient the harder it becomes to provide a correct diagnoses.</a:t>
            </a:r>
          </a:p>
        </p:txBody>
      </p:sp>
      <p:sp>
        <p:nvSpPr>
          <p:cNvPr id="4" name="Slide Number Placeholder 3"/>
          <p:cNvSpPr>
            <a:spLocks noGrp="1"/>
          </p:cNvSpPr>
          <p:nvPr>
            <p:ph type="sldNum" sz="quarter" idx="5"/>
          </p:nvPr>
        </p:nvSpPr>
        <p:spPr/>
        <p:txBody>
          <a:bodyPr/>
          <a:lstStyle/>
          <a:p>
            <a:fld id="{9347B247-ACA6-494F-A3BC-731CDE5BF836}" type="slidenum">
              <a:rPr lang="en-US" smtClean="0"/>
              <a:t>4</a:t>
            </a:fld>
            <a:endParaRPr lang="en-US"/>
          </a:p>
        </p:txBody>
      </p:sp>
    </p:spTree>
    <p:extLst>
      <p:ext uri="{BB962C8B-B14F-4D97-AF65-F5344CB8AC3E}">
        <p14:creationId xmlns:p14="http://schemas.microsoft.com/office/powerpoint/2010/main" val="1668222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group we will look at is best illustrated by the current opioid epidemic. With the growing concern about the abuse of opioids and prescription drug abuse, many wonder </a:t>
            </a:r>
            <a:r>
              <a:rPr lang="en-US" sz="1200" kern="1200" dirty="0">
                <a:solidFill>
                  <a:schemeClr val="tx1"/>
                </a:solidFill>
                <a:effectLst/>
                <a:latin typeface="+mn-lt"/>
                <a:ea typeface="+mn-ea"/>
                <a:cs typeface="+mn-cs"/>
              </a:rPr>
              <a:t>if it is due to the feelings that doctors just prescribe medication for everything. But could it be that the real culprit is the amount of information an addict has at their finger tips? Now according to my slide addiction is a compulsive need, and compulsion is an irresistible impulse to perform an act. We could also say the more informed an actor the better the act. So, if knowing the most common signs and symptoms is the first step to acting/faking said symptom then both mayoclinc.org and webmd.com make a remarkably good source of information. The link in the slide is to an article that highlights just how large this epidemic is. The article also shows that twelve states have more opioid prescriptions than people. In summary addiction + information = Very BAD.</a:t>
            </a:r>
          </a:p>
          <a:p>
            <a:endParaRPr lang="en-US" dirty="0"/>
          </a:p>
        </p:txBody>
      </p:sp>
      <p:sp>
        <p:nvSpPr>
          <p:cNvPr id="4" name="Slide Number Placeholder 3"/>
          <p:cNvSpPr>
            <a:spLocks noGrp="1"/>
          </p:cNvSpPr>
          <p:nvPr>
            <p:ph type="sldNum" sz="quarter" idx="5"/>
          </p:nvPr>
        </p:nvSpPr>
        <p:spPr/>
        <p:txBody>
          <a:bodyPr/>
          <a:lstStyle/>
          <a:p>
            <a:fld id="{9347B247-ACA6-494F-A3BC-731CDE5BF836}" type="slidenum">
              <a:rPr lang="en-US" smtClean="0"/>
              <a:t>5</a:t>
            </a:fld>
            <a:endParaRPr lang="en-US"/>
          </a:p>
        </p:txBody>
      </p:sp>
    </p:spTree>
    <p:extLst>
      <p:ext uri="{BB962C8B-B14F-4D97-AF65-F5344CB8AC3E}">
        <p14:creationId xmlns:p14="http://schemas.microsoft.com/office/powerpoint/2010/main" val="296736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DEA has a website which is linked in the slide that’s has a list of all drugs which are completely illegal or you would need a prescription for. They are divided into types or schedules with I being the catchall for no medical use. Cocaine, LSD, Ecstasy, and Marijuana are in this category. While some may argue about marijuana having or not having medical uses in the US, it is still listed as a schedule I drug at the time this slide was created. Schedule II drugs are the heavy hitters of the medical world and they can easily be abused and profited from.</a:t>
            </a:r>
          </a:p>
        </p:txBody>
      </p:sp>
      <p:sp>
        <p:nvSpPr>
          <p:cNvPr id="4" name="Slide Number Placeholder 3"/>
          <p:cNvSpPr>
            <a:spLocks noGrp="1"/>
          </p:cNvSpPr>
          <p:nvPr>
            <p:ph type="sldNum" sz="quarter" idx="5"/>
          </p:nvPr>
        </p:nvSpPr>
        <p:spPr/>
        <p:txBody>
          <a:bodyPr/>
          <a:lstStyle/>
          <a:p>
            <a:fld id="{9347B247-ACA6-494F-A3BC-731CDE5BF836}" type="slidenum">
              <a:rPr lang="en-US" smtClean="0"/>
              <a:t>6</a:t>
            </a:fld>
            <a:endParaRPr lang="en-US"/>
          </a:p>
        </p:txBody>
      </p:sp>
    </p:spTree>
    <p:extLst>
      <p:ext uri="{BB962C8B-B14F-4D97-AF65-F5344CB8AC3E}">
        <p14:creationId xmlns:p14="http://schemas.microsoft.com/office/powerpoint/2010/main" val="1701616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Schedule III can also be abused but the abuse is lower than schedule II. Pseudoephedrine is on this list, Which can be used in the making of methamphetamines. Schedule IV contains the sleep aid Ambien and the anti anxiety medication Xanax. Both of which have been known to cause dependency. And finally schedule V which can still be abused, but over the counter medicines can be abused also, which have limited quantities of codeine and pseudoephedrine.</a:t>
            </a:r>
          </a:p>
        </p:txBody>
      </p:sp>
      <p:sp>
        <p:nvSpPr>
          <p:cNvPr id="4" name="Slide Number Placeholder 3"/>
          <p:cNvSpPr>
            <a:spLocks noGrp="1"/>
          </p:cNvSpPr>
          <p:nvPr>
            <p:ph type="sldNum" sz="quarter" idx="5"/>
          </p:nvPr>
        </p:nvSpPr>
        <p:spPr/>
        <p:txBody>
          <a:bodyPr/>
          <a:lstStyle/>
          <a:p>
            <a:fld id="{9347B247-ACA6-494F-A3BC-731CDE5BF836}" type="slidenum">
              <a:rPr lang="en-US" smtClean="0"/>
              <a:t>7</a:t>
            </a:fld>
            <a:endParaRPr lang="en-US"/>
          </a:p>
        </p:txBody>
      </p:sp>
    </p:spTree>
    <p:extLst>
      <p:ext uri="{BB962C8B-B14F-4D97-AF65-F5344CB8AC3E}">
        <p14:creationId xmlns:p14="http://schemas.microsoft.com/office/powerpoint/2010/main" val="269775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both websites have a use and information is power. I believe there should be a limit to the information that can be readily attainable. We should try to limit people who knowingly or accidentally use the information to get a diagnoses from a medical professional they want(opioid) or fear to be true(hypochondria) . While everyday ailments that do not need schedule V or over the counter medicine should be available to all, ailments that require treatment with drugs from schedule II-IV should have in big bold letters seek medical advice or attention. While the case can be made that a few bad apples spoil the bunch there are many people who are prescribed schedule II-IV drugs initially for an actual problem, but addiction can change people if untreated. If the information is limited then a psychological disorder may be easier to diagnose and the chances a professional can spot an addiction and recommend treatment is higher, than with a well informed addict looking for the next fix.</a:t>
            </a:r>
          </a:p>
          <a:p>
            <a:endParaRPr lang="en-US" dirty="0"/>
          </a:p>
        </p:txBody>
      </p:sp>
      <p:sp>
        <p:nvSpPr>
          <p:cNvPr id="4" name="Slide Number Placeholder 3"/>
          <p:cNvSpPr>
            <a:spLocks noGrp="1"/>
          </p:cNvSpPr>
          <p:nvPr>
            <p:ph type="sldNum" sz="quarter" idx="5"/>
          </p:nvPr>
        </p:nvSpPr>
        <p:spPr/>
        <p:txBody>
          <a:bodyPr/>
          <a:lstStyle/>
          <a:p>
            <a:fld id="{9347B247-ACA6-494F-A3BC-731CDE5BF836}" type="slidenum">
              <a:rPr lang="en-US" smtClean="0"/>
              <a:t>8</a:t>
            </a:fld>
            <a:endParaRPr lang="en-US"/>
          </a:p>
        </p:txBody>
      </p:sp>
    </p:spTree>
    <p:extLst>
      <p:ext uri="{BB962C8B-B14F-4D97-AF65-F5344CB8AC3E}">
        <p14:creationId xmlns:p14="http://schemas.microsoft.com/office/powerpoint/2010/main" val="250090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7719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93677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2826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069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97959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3687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45784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95890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8519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5862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61BEF0D-F0BB-DE4B-95CE-6DB70DBA9567}" type="datetimeFigureOut">
              <a:rPr lang="en-US" smtClean="0"/>
              <a:pPr/>
              <a:t>10/9/2018</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5908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10/9/2018</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5406125"/>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1.jp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slide" Target="slide9.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2.xml"/><Relationship Id="rId7" Type="http://schemas.openxmlformats.org/officeDocument/2006/relationships/hyperlink" Target="http://mayorgia.blogspot.com/2013/03/doctor-revisited-slightly-better.html" TargetMode="Externa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slide" Target="slide9.xml"/><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biancosulnero.blogspot.com/2012/10/normativa-somministrare-farmaci-scuola.html" TargetMode="External"/><Relationship Id="rId3" Type="http://schemas.openxmlformats.org/officeDocument/2006/relationships/slideLayout" Target="../slideLayouts/slideLayout2.xml"/><Relationship Id="rId7" Type="http://schemas.openxmlformats.org/officeDocument/2006/relationships/image" Target="../media/image6.gif"/><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www.pbs.org/wgbh/frontline/article/how-bad-is-the-opioid-epidemic/" TargetMode="External"/><Relationship Id="rId5" Type="http://schemas.openxmlformats.org/officeDocument/2006/relationships/slide" Target="slide9.xml"/><Relationship Id="rId10" Type="http://schemas.openxmlformats.org/officeDocument/2006/relationships/image" Target="../media/image2.png"/><Relationship Id="rId4" Type="http://schemas.openxmlformats.org/officeDocument/2006/relationships/notesSlide" Target="../notesSlides/notesSlide5.xml"/><Relationship Id="rId9" Type="http://schemas.openxmlformats.org/officeDocument/2006/relationships/hyperlink" Target="https://creativecommons.org/licenses/by-nc-nd/3.0/"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rene-l.deviantart.com/art/DRUGS-PROHIBITED-261054330" TargetMode="External"/><Relationship Id="rId3" Type="http://schemas.openxmlformats.org/officeDocument/2006/relationships/slideLayout" Target="../slideLayouts/slideLayout2.xml"/><Relationship Id="rId7" Type="http://schemas.openxmlformats.org/officeDocument/2006/relationships/image" Target="../media/image7.jp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slide" Target="slide9.xml"/><Relationship Id="rId5" Type="http://schemas.openxmlformats.org/officeDocument/2006/relationships/hyperlink" Target="https://www.deadiversion.usdoj.gov/21cfr/cfr/2108cfrt.htm" TargetMode="External"/><Relationship Id="rId10" Type="http://schemas.openxmlformats.org/officeDocument/2006/relationships/image" Target="../media/image2.png"/><Relationship Id="rId4" Type="http://schemas.openxmlformats.org/officeDocument/2006/relationships/notesSlide" Target="../notesSlides/notesSlide6.xml"/><Relationship Id="rId9" Type="http://schemas.openxmlformats.org/officeDocument/2006/relationships/hyperlink" Target="https://creativecommons.org/licenses/by-nc-nd/3.0/"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hyperlink" Target="https://creativecommons.org/licenses/by-nc/3.0/" TargetMode="External"/><Relationship Id="rId3" Type="http://schemas.openxmlformats.org/officeDocument/2006/relationships/slideLayout" Target="../slideLayouts/slideLayout2.xml"/><Relationship Id="rId7" Type="http://schemas.openxmlformats.org/officeDocument/2006/relationships/hyperlink" Target="http://samdailytimes.blogspot.com/2012_03_31_archive.html" TargetMode="External"/><Relationship Id="rId12" Type="http://schemas.openxmlformats.org/officeDocument/2006/relationships/hyperlink" Target="https://creativecommons.org/licenses/by-nc-nd/3.0/" TargetMode="Externa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jpg"/><Relationship Id="rId11" Type="http://schemas.openxmlformats.org/officeDocument/2006/relationships/hyperlink" Target="http://scienceboxen.blogspot.com.es/2011/11/ive-had-cold-for-several-days-and-i.html" TargetMode="External"/><Relationship Id="rId5" Type="http://schemas.openxmlformats.org/officeDocument/2006/relationships/slide" Target="slide9.xml"/><Relationship Id="rId10" Type="http://schemas.openxmlformats.org/officeDocument/2006/relationships/image" Target="../media/image10.jpg"/><Relationship Id="rId4" Type="http://schemas.openxmlformats.org/officeDocument/2006/relationships/notesSlide" Target="../notesSlides/notesSlide7.xml"/><Relationship Id="rId9" Type="http://schemas.openxmlformats.org/officeDocument/2006/relationships/hyperlink" Target="http://www.edupics.com/coloring-page-to-sleep-i14224.html" TargetMode="External"/><Relationship Id="rId1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hyperlink" Target="https://www.dictionary.com/browse/compulsion" TargetMode="External"/><Relationship Id="rId3" Type="http://schemas.openxmlformats.org/officeDocument/2006/relationships/hyperlink" Target="https://whois.domaintools.com/MayoClinic.org" TargetMode="External"/><Relationship Id="rId7" Type="http://schemas.openxmlformats.org/officeDocument/2006/relationships/hyperlink" Target="https://www.merriam-webster.com/dictionary/addiction" TargetMode="External"/><Relationship Id="rId2" Type="http://schemas.openxmlformats.org/officeDocument/2006/relationships/hyperlink" Target="https://whois.domaintools.com/webmd.com" TargetMode="External"/><Relationship Id="rId1" Type="http://schemas.openxmlformats.org/officeDocument/2006/relationships/slideLayout" Target="../slideLayouts/slideLayout2.xml"/><Relationship Id="rId6" Type="http://schemas.openxmlformats.org/officeDocument/2006/relationships/hyperlink" Target="https://www.merriam-webster.com/dictionary/psychosomatic" TargetMode="External"/><Relationship Id="rId11" Type="http://schemas.openxmlformats.org/officeDocument/2006/relationships/hyperlink" Target="https://www.drugs.com/csa-schedule.html" TargetMode="External"/><Relationship Id="rId5" Type="http://schemas.openxmlformats.org/officeDocument/2006/relationships/hyperlink" Target="https://www.mayoclinic.org/about-mayo-clinic/mission-values" TargetMode="External"/><Relationship Id="rId10" Type="http://schemas.openxmlformats.org/officeDocument/2006/relationships/hyperlink" Target="https://www.deadiversion.usdoj.gov/21cfr/cfr/2108cfrt.htm" TargetMode="External"/><Relationship Id="rId4" Type="http://schemas.openxmlformats.org/officeDocument/2006/relationships/hyperlink" Target="https://www.webmd.com/about-webmd-policies/about-what-we-do-for-our-users" TargetMode="External"/><Relationship Id="rId9" Type="http://schemas.openxmlformats.org/officeDocument/2006/relationships/hyperlink" Target="https://www.pbs.org/wgbh/frontline/article/how-bad-is-the-opioid-epidemi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AA375-6CB2-4272-A229-01A159D31A10}"/>
              </a:ext>
            </a:extLst>
          </p:cNvPr>
          <p:cNvSpPr>
            <a:spLocks noGrp="1"/>
          </p:cNvSpPr>
          <p:nvPr>
            <p:ph type="ctrTitle"/>
          </p:nvPr>
        </p:nvSpPr>
        <p:spPr/>
        <p:txBody>
          <a:bodyPr>
            <a:normAutofit/>
          </a:bodyPr>
          <a:lstStyle/>
          <a:p>
            <a:r>
              <a:rPr lang="en-US" sz="5400" dirty="0"/>
              <a:t>Medicine Con:</a:t>
            </a:r>
          </a:p>
        </p:txBody>
      </p:sp>
      <p:sp>
        <p:nvSpPr>
          <p:cNvPr id="3" name="Subtitle 2">
            <a:extLst>
              <a:ext uri="{FF2B5EF4-FFF2-40B4-BE49-F238E27FC236}">
                <a16:creationId xmlns:a16="http://schemas.microsoft.com/office/drawing/2014/main" id="{EE1A4A27-B767-4958-9BD5-DC635E9811DC}"/>
              </a:ext>
            </a:extLst>
          </p:cNvPr>
          <p:cNvSpPr>
            <a:spLocks noGrp="1"/>
          </p:cNvSpPr>
          <p:nvPr>
            <p:ph type="subTitle" idx="1"/>
          </p:nvPr>
        </p:nvSpPr>
        <p:spPr>
          <a:xfrm>
            <a:off x="2417780" y="3663179"/>
            <a:ext cx="8637072" cy="977621"/>
          </a:xfrm>
        </p:spPr>
        <p:txBody>
          <a:bodyPr>
            <a:normAutofit fontScale="85000" lnSpcReduction="20000"/>
          </a:bodyPr>
          <a:lstStyle/>
          <a:p>
            <a:r>
              <a:rPr lang="en-US" sz="3200" dirty="0"/>
              <a:t>Medical websites hinder doctors</a:t>
            </a:r>
          </a:p>
          <a:p>
            <a:r>
              <a:rPr lang="en-US" dirty="0"/>
              <a:t>Aaron Berman</a:t>
            </a:r>
          </a:p>
        </p:txBody>
      </p:sp>
      <p:pic>
        <p:nvPicPr>
          <p:cNvPr id="4" name="Intro slide">
            <a:hlinkClick r:id="" action="ppaction://media"/>
            <a:extLst>
              <a:ext uri="{FF2B5EF4-FFF2-40B4-BE49-F238E27FC236}">
                <a16:creationId xmlns:a16="http://schemas.microsoft.com/office/drawing/2014/main" id="{4370CFDC-1A5F-4C9F-AFF8-A17B376F31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00906" y="4803069"/>
            <a:ext cx="741058" cy="741058"/>
          </a:xfrm>
          <a:prstGeom prst="rect">
            <a:avLst/>
          </a:prstGeom>
        </p:spPr>
      </p:pic>
    </p:spTree>
    <p:extLst>
      <p:ext uri="{BB962C8B-B14F-4D97-AF65-F5344CB8AC3E}">
        <p14:creationId xmlns:p14="http://schemas.microsoft.com/office/powerpoint/2010/main" val="2839314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9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95AEE59A-8CA1-4463-ACBD-AAB6324969C5}"/>
              </a:ext>
            </a:extLst>
          </p:cNvPr>
          <p:cNvSpPr>
            <a:spLocks noGrp="1"/>
          </p:cNvSpPr>
          <p:nvPr>
            <p:ph type="title"/>
          </p:nvPr>
        </p:nvSpPr>
        <p:spPr>
          <a:xfrm>
            <a:off x="1451579" y="2303047"/>
            <a:ext cx="3272093" cy="2674198"/>
          </a:xfrm>
        </p:spPr>
        <p:txBody>
          <a:bodyPr anchor="t">
            <a:normAutofit/>
          </a:bodyPr>
          <a:lstStyle/>
          <a:p>
            <a:r>
              <a:rPr lang="en-US" b="1"/>
              <a:t>Overview</a:t>
            </a:r>
          </a:p>
        </p:txBody>
      </p:sp>
      <p:cxnSp>
        <p:nvCxnSpPr>
          <p:cNvPr id="14" name="Straight Connector 13">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6"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18" name="Picture 17">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0" name="Straight Connector 19">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D962C730-33A7-4882-9A57-685ACD33B6E7}"/>
              </a:ext>
            </a:extLst>
          </p:cNvPr>
          <p:cNvGraphicFramePr>
            <a:graphicFrameLocks noGrp="1"/>
          </p:cNvGraphicFramePr>
          <p:nvPr>
            <p:ph idx="1"/>
            <p:extLst>
              <p:ext uri="{D42A27DB-BD31-4B8C-83A1-F6EECF244321}">
                <p14:modId xmlns:p14="http://schemas.microsoft.com/office/powerpoint/2010/main" val="1433435333"/>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4" name="Overview slide">
            <a:hlinkClick r:id="" action="ppaction://media"/>
            <a:extLst>
              <a:ext uri="{FF2B5EF4-FFF2-40B4-BE49-F238E27FC236}">
                <a16:creationId xmlns:a16="http://schemas.microsoft.com/office/drawing/2014/main" id="{3161EBD8-2145-4687-A582-F737FA4C5E8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236764" y="4503201"/>
            <a:ext cx="1049230" cy="1049230"/>
          </a:xfrm>
          <a:prstGeom prst="rect">
            <a:avLst/>
          </a:prstGeom>
        </p:spPr>
      </p:pic>
    </p:spTree>
    <p:extLst>
      <p:ext uri="{BB962C8B-B14F-4D97-AF65-F5344CB8AC3E}">
        <p14:creationId xmlns:p14="http://schemas.microsoft.com/office/powerpoint/2010/main" val="145543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3BE9C-A7B5-431E-B449-173307644885}"/>
              </a:ext>
            </a:extLst>
          </p:cNvPr>
          <p:cNvSpPr>
            <a:spLocks noGrp="1"/>
          </p:cNvSpPr>
          <p:nvPr>
            <p:ph type="title"/>
          </p:nvPr>
        </p:nvSpPr>
        <p:spPr/>
        <p:txBody>
          <a:bodyPr>
            <a:normAutofit/>
          </a:bodyPr>
          <a:lstStyle/>
          <a:p>
            <a:r>
              <a:rPr lang="en-US" sz="4400" b="1" dirty="0"/>
              <a:t>What are medical websites</a:t>
            </a:r>
          </a:p>
        </p:txBody>
      </p:sp>
      <p:sp>
        <p:nvSpPr>
          <p:cNvPr id="3" name="Content Placeholder 2">
            <a:extLst>
              <a:ext uri="{FF2B5EF4-FFF2-40B4-BE49-F238E27FC236}">
                <a16:creationId xmlns:a16="http://schemas.microsoft.com/office/drawing/2014/main" id="{E5776CC9-3A88-411B-9CAC-8AB2B0AD4645}"/>
              </a:ext>
            </a:extLst>
          </p:cNvPr>
          <p:cNvSpPr>
            <a:spLocks noGrp="1"/>
          </p:cNvSpPr>
          <p:nvPr>
            <p:ph idx="1"/>
          </p:nvPr>
        </p:nvSpPr>
        <p:spPr/>
        <p:txBody>
          <a:bodyPr>
            <a:normAutofit fontScale="92500" lnSpcReduction="20000"/>
          </a:bodyPr>
          <a:lstStyle/>
          <a:p>
            <a:r>
              <a:rPr lang="en-US" sz="2000" b="1" dirty="0"/>
              <a:t>Webmd.com</a:t>
            </a:r>
          </a:p>
          <a:p>
            <a:pPr lvl="1"/>
            <a:r>
              <a:rPr lang="en-US" sz="1900" dirty="0"/>
              <a:t>Website established April 6 1998</a:t>
            </a:r>
            <a:r>
              <a:rPr lang="en-US" sz="1900" baseline="30000" dirty="0"/>
              <a:t>(</a:t>
            </a:r>
            <a:r>
              <a:rPr lang="en-US" sz="1900" baseline="30000" dirty="0">
                <a:hlinkClick r:id="rId5" action="ppaction://hlinksldjump"/>
              </a:rPr>
              <a:t>1</a:t>
            </a:r>
            <a:r>
              <a:rPr lang="en-US" sz="1900" baseline="30000" dirty="0"/>
              <a:t>)</a:t>
            </a:r>
          </a:p>
          <a:p>
            <a:pPr lvl="1"/>
            <a:r>
              <a:rPr lang="en-US" sz="1900" dirty="0"/>
              <a:t>Goal:  WebMD has created an organization that we believe fulfills the promise of health information on the Internet. We provide credible information, supportive communities, and in-depth reference material about health subjects that matter to you.</a:t>
            </a:r>
            <a:r>
              <a:rPr lang="en-US" sz="1900" baseline="30000" dirty="0"/>
              <a:t>(</a:t>
            </a:r>
            <a:r>
              <a:rPr lang="en-US" sz="1900" baseline="30000" dirty="0">
                <a:hlinkClick r:id="rId5" action="ppaction://hlinksldjump"/>
              </a:rPr>
              <a:t>3</a:t>
            </a:r>
            <a:r>
              <a:rPr lang="en-US" sz="1900" baseline="30000" dirty="0"/>
              <a:t>)</a:t>
            </a:r>
          </a:p>
          <a:p>
            <a:pPr marL="457200" lvl="1" indent="0">
              <a:buNone/>
            </a:pPr>
            <a:endParaRPr lang="en-US" dirty="0"/>
          </a:p>
          <a:p>
            <a:r>
              <a:rPr lang="en-US" b="1" dirty="0"/>
              <a:t>MayoClinic.org</a:t>
            </a:r>
          </a:p>
          <a:p>
            <a:pPr lvl="1"/>
            <a:r>
              <a:rPr lang="en-US" sz="1900" dirty="0"/>
              <a:t>Website established February 7 1997</a:t>
            </a:r>
            <a:r>
              <a:rPr lang="en-US" sz="1900" baseline="30000" dirty="0"/>
              <a:t>(</a:t>
            </a:r>
            <a:r>
              <a:rPr lang="en-US" sz="1900" baseline="30000" dirty="0">
                <a:hlinkClick r:id="rId5" action="ppaction://hlinksldjump"/>
              </a:rPr>
              <a:t>2</a:t>
            </a:r>
            <a:r>
              <a:rPr lang="en-US" sz="1900" baseline="30000" dirty="0"/>
              <a:t>)</a:t>
            </a:r>
          </a:p>
          <a:p>
            <a:pPr lvl="1"/>
            <a:r>
              <a:rPr lang="en-US" sz="1900" dirty="0"/>
              <a:t>Goal:  To inspire hope and contribute to health and well-being by providing the best care to every patient through integrated clinical practice, education and research.</a:t>
            </a:r>
            <a:r>
              <a:rPr lang="en-US" sz="1900" baseline="30000" dirty="0"/>
              <a:t>(</a:t>
            </a:r>
            <a:r>
              <a:rPr lang="en-US" sz="1900" baseline="30000" dirty="0">
                <a:hlinkClick r:id="rId5" action="ppaction://hlinksldjump"/>
              </a:rPr>
              <a:t>4</a:t>
            </a:r>
            <a:r>
              <a:rPr lang="en-US" sz="1900" baseline="30000" dirty="0"/>
              <a:t>)</a:t>
            </a:r>
          </a:p>
        </p:txBody>
      </p:sp>
      <p:pic>
        <p:nvPicPr>
          <p:cNvPr id="5" name="Picture 4">
            <a:extLst>
              <a:ext uri="{FF2B5EF4-FFF2-40B4-BE49-F238E27FC236}">
                <a16:creationId xmlns:a16="http://schemas.microsoft.com/office/drawing/2014/main" id="{76C15027-E52F-4D72-A11A-B43519A644AE}"/>
              </a:ext>
            </a:extLst>
          </p:cNvPr>
          <p:cNvPicPr>
            <a:picLocks noChangeAspect="1"/>
          </p:cNvPicPr>
          <p:nvPr/>
        </p:nvPicPr>
        <p:blipFill>
          <a:blip r:embed="rId6"/>
          <a:stretch>
            <a:fillRect/>
          </a:stretch>
        </p:blipFill>
        <p:spPr>
          <a:xfrm>
            <a:off x="131976" y="2996447"/>
            <a:ext cx="1830032" cy="432553"/>
          </a:xfrm>
          <a:prstGeom prst="rect">
            <a:avLst/>
          </a:prstGeom>
        </p:spPr>
      </p:pic>
      <p:pic>
        <p:nvPicPr>
          <p:cNvPr id="7" name="Picture 6">
            <a:extLst>
              <a:ext uri="{FF2B5EF4-FFF2-40B4-BE49-F238E27FC236}">
                <a16:creationId xmlns:a16="http://schemas.microsoft.com/office/drawing/2014/main" id="{FF620A1A-87D4-4649-BFAE-CF8B8AFB88EB}"/>
              </a:ext>
            </a:extLst>
          </p:cNvPr>
          <p:cNvPicPr>
            <a:picLocks noChangeAspect="1"/>
          </p:cNvPicPr>
          <p:nvPr/>
        </p:nvPicPr>
        <p:blipFill>
          <a:blip r:embed="rId7"/>
          <a:stretch>
            <a:fillRect/>
          </a:stretch>
        </p:blipFill>
        <p:spPr>
          <a:xfrm>
            <a:off x="131976" y="4029116"/>
            <a:ext cx="1333334" cy="1437229"/>
          </a:xfrm>
          <a:prstGeom prst="rect">
            <a:avLst/>
          </a:prstGeom>
        </p:spPr>
      </p:pic>
      <p:sp>
        <p:nvSpPr>
          <p:cNvPr id="4" name="Rectangle: Rounded Corners 3">
            <a:extLst>
              <a:ext uri="{FF2B5EF4-FFF2-40B4-BE49-F238E27FC236}">
                <a16:creationId xmlns:a16="http://schemas.microsoft.com/office/drawing/2014/main" id="{C4672543-05DA-4688-9D0A-14820FBC9F66}"/>
              </a:ext>
            </a:extLst>
          </p:cNvPr>
          <p:cNvSpPr/>
          <p:nvPr/>
        </p:nvSpPr>
        <p:spPr>
          <a:xfrm>
            <a:off x="1451578" y="693683"/>
            <a:ext cx="9603275" cy="955964"/>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WHAT ARE MEDICAL WEBSITES</a:t>
            </a:r>
          </a:p>
        </p:txBody>
      </p:sp>
      <p:pic>
        <p:nvPicPr>
          <p:cNvPr id="6" name="Medical wedsite slide">
            <a:hlinkClick r:id="" action="ppaction://media"/>
            <a:extLst>
              <a:ext uri="{FF2B5EF4-FFF2-40B4-BE49-F238E27FC236}">
                <a16:creationId xmlns:a16="http://schemas.microsoft.com/office/drawing/2014/main" id="{3998E137-019B-4A1A-961B-F0052EA692AA}"/>
              </a:ext>
            </a:extLst>
          </p:cNvPr>
          <p:cNvPicPr>
            <a:picLocks noChangeAspect="1"/>
          </p:cNvPicPr>
          <p:nvPr>
            <a:audioFile r:link="rId1"/>
            <p:extLst>
              <p:ext uri="{DAA4B4D4-6D71-4841-9C94-3DE7FCFB9230}">
                <p14:media xmlns:p14="http://schemas.microsoft.com/office/powerpoint/2010/main" r:embed="rId2">
                  <p14:trim end="145276.3287"/>
                </p14:media>
              </p:ext>
            </p:extLst>
          </p:nvPr>
        </p:nvPicPr>
        <p:blipFill>
          <a:blip r:embed="rId8"/>
          <a:stretch>
            <a:fillRect/>
          </a:stretch>
        </p:blipFill>
        <p:spPr>
          <a:xfrm>
            <a:off x="1451578" y="5202773"/>
            <a:ext cx="882792" cy="851099"/>
          </a:xfrm>
          <a:prstGeom prst="rect">
            <a:avLst/>
          </a:prstGeom>
        </p:spPr>
      </p:pic>
    </p:spTree>
    <p:extLst>
      <p:ext uri="{BB962C8B-B14F-4D97-AF65-F5344CB8AC3E}">
        <p14:creationId xmlns:p14="http://schemas.microsoft.com/office/powerpoint/2010/main" val="157331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0419CA0-BFB4-4390-AB8F-5DBFCA45D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5CF4C623-16D7-4722-8EFB-A5B0E3BC07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7B964494-307D-4C9C-B7A7-78E5249AEEB5}"/>
              </a:ext>
            </a:extLst>
          </p:cNvPr>
          <p:cNvSpPr>
            <a:spLocks noGrp="1"/>
          </p:cNvSpPr>
          <p:nvPr>
            <p:ph type="title"/>
          </p:nvPr>
        </p:nvSpPr>
        <p:spPr>
          <a:xfrm>
            <a:off x="1451580" y="804520"/>
            <a:ext cx="5550355" cy="1049235"/>
          </a:xfrm>
        </p:spPr>
        <p:txBody>
          <a:bodyPr>
            <a:normAutofit/>
          </a:bodyPr>
          <a:lstStyle/>
          <a:p>
            <a:r>
              <a:rPr lang="en-US" b="1" dirty="0"/>
              <a:t>Misdiagnoses</a:t>
            </a:r>
          </a:p>
        </p:txBody>
      </p:sp>
      <p:sp>
        <p:nvSpPr>
          <p:cNvPr id="15" name="Rectangle 14">
            <a:extLst>
              <a:ext uri="{FF2B5EF4-FFF2-40B4-BE49-F238E27FC236}">
                <a16:creationId xmlns:a16="http://schemas.microsoft.com/office/drawing/2014/main" id="{596E9C81-ACBE-459E-A7D5-2BB824B68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AD2DAC88-B100-4651-9FED-7FF39A7341EA}"/>
              </a:ext>
            </a:extLst>
          </p:cNvPr>
          <p:cNvSpPr>
            <a:spLocks noGrp="1"/>
          </p:cNvSpPr>
          <p:nvPr>
            <p:ph idx="1"/>
          </p:nvPr>
        </p:nvSpPr>
        <p:spPr>
          <a:xfrm>
            <a:off x="1451580" y="2015732"/>
            <a:ext cx="5550355" cy="3450613"/>
          </a:xfrm>
        </p:spPr>
        <p:txBody>
          <a:bodyPr>
            <a:normAutofit/>
          </a:bodyPr>
          <a:lstStyle/>
          <a:p>
            <a:pPr>
              <a:lnSpc>
                <a:spcPct val="110000"/>
              </a:lnSpc>
            </a:pPr>
            <a:r>
              <a:rPr lang="en-US" sz="1700" dirty="0"/>
              <a:t>Medical websites list the symptoms and effects on the body.</a:t>
            </a:r>
          </a:p>
          <a:p>
            <a:pPr>
              <a:lnSpc>
                <a:spcPct val="110000"/>
              </a:lnSpc>
            </a:pPr>
            <a:r>
              <a:rPr lang="en-US" sz="1700" dirty="0"/>
              <a:t>Psychosomatic: of, relating to, involving, or concerned with bodily symptoms caused by mental or emotional disturbance.</a:t>
            </a:r>
            <a:r>
              <a:rPr lang="en-US" sz="1700" baseline="30000" dirty="0"/>
              <a:t>(</a:t>
            </a:r>
            <a:r>
              <a:rPr lang="en-US" sz="1700" baseline="30000" dirty="0">
                <a:hlinkClick r:id="rId5" action="ppaction://hlinksldjump"/>
              </a:rPr>
              <a:t>5</a:t>
            </a:r>
            <a:r>
              <a:rPr lang="en-US" sz="1700" baseline="30000" dirty="0"/>
              <a:t>)</a:t>
            </a:r>
          </a:p>
          <a:p>
            <a:pPr>
              <a:lnSpc>
                <a:spcPct val="110000"/>
              </a:lnSpc>
            </a:pPr>
            <a:r>
              <a:rPr lang="en-US" sz="1700" dirty="0"/>
              <a:t>Other conditions:</a:t>
            </a:r>
          </a:p>
          <a:p>
            <a:pPr lvl="1">
              <a:lnSpc>
                <a:spcPct val="110000"/>
              </a:lnSpc>
            </a:pPr>
            <a:r>
              <a:rPr lang="en-US" sz="1700" dirty="0"/>
              <a:t>Munchausen Syndrome  </a:t>
            </a:r>
          </a:p>
          <a:p>
            <a:pPr lvl="1">
              <a:lnSpc>
                <a:spcPct val="110000"/>
              </a:lnSpc>
            </a:pPr>
            <a:r>
              <a:rPr lang="en-US" sz="1700" dirty="0"/>
              <a:t>Munchausen Syndrome by proxy.</a:t>
            </a:r>
          </a:p>
          <a:p>
            <a:pPr lvl="1">
              <a:lnSpc>
                <a:spcPct val="110000"/>
              </a:lnSpc>
            </a:pPr>
            <a:r>
              <a:rPr lang="en-US" sz="1700" dirty="0"/>
              <a:t>Hypochondriasis</a:t>
            </a:r>
          </a:p>
          <a:p>
            <a:pPr>
              <a:lnSpc>
                <a:spcPct val="110000"/>
              </a:lnSpc>
            </a:pPr>
            <a:endParaRPr lang="en-US" sz="1700" dirty="0"/>
          </a:p>
          <a:p>
            <a:pPr>
              <a:lnSpc>
                <a:spcPct val="110000"/>
              </a:lnSpc>
            </a:pPr>
            <a:endParaRPr lang="en-US" sz="1700" dirty="0"/>
          </a:p>
          <a:p>
            <a:pPr>
              <a:lnSpc>
                <a:spcPct val="110000"/>
              </a:lnSpc>
            </a:pPr>
            <a:endParaRPr lang="en-US" sz="1700" dirty="0"/>
          </a:p>
        </p:txBody>
      </p:sp>
      <p:grpSp>
        <p:nvGrpSpPr>
          <p:cNvPr id="17" name="Group 16">
            <a:extLst>
              <a:ext uri="{FF2B5EF4-FFF2-40B4-BE49-F238E27FC236}">
                <a16:creationId xmlns:a16="http://schemas.microsoft.com/office/drawing/2014/main" id="{CEBDCB18-ABE5-43B0-8B68-89FEDAECB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63259" y="583365"/>
            <a:chExt cx="4074533" cy="5181928"/>
          </a:xfrm>
        </p:grpSpPr>
        <p:sp>
          <p:nvSpPr>
            <p:cNvPr id="18" name="Rectangle 17">
              <a:extLst>
                <a:ext uri="{FF2B5EF4-FFF2-40B4-BE49-F238E27FC236}">
                  <a16:creationId xmlns:a16="http://schemas.microsoft.com/office/drawing/2014/main" id="{483C65C6-7268-490D-B4A8-927D45FAB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133D4A5-82E5-43A0-9FF0-81B7AC16C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a:extLst>
              <a:ext uri="{FF2B5EF4-FFF2-40B4-BE49-F238E27FC236}">
                <a16:creationId xmlns:a16="http://schemas.microsoft.com/office/drawing/2014/main" id="{CE8566A8-3744-4E01-95A6-C8C274D17F64}"/>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2159" r="14418" b="2"/>
          <a:stretch/>
        </p:blipFill>
        <p:spPr>
          <a:xfrm>
            <a:off x="8116373" y="1116345"/>
            <a:ext cx="2799103" cy="3866172"/>
          </a:xfrm>
          <a:prstGeom prst="rect">
            <a:avLst/>
          </a:prstGeom>
        </p:spPr>
      </p:pic>
      <p:pic>
        <p:nvPicPr>
          <p:cNvPr id="21" name="Picture 20">
            <a:extLst>
              <a:ext uri="{FF2B5EF4-FFF2-40B4-BE49-F238E27FC236}">
                <a16:creationId xmlns:a16="http://schemas.microsoft.com/office/drawing/2014/main" id="{08EC5C75-E28F-4899-9C2E-39431B82B7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46AAE0A1-60AD-4190-B85D-2DD8148369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8603ECC-8843-439C-BD0A-A0D2574A2D3D}"/>
              </a:ext>
            </a:extLst>
          </p:cNvPr>
          <p:cNvSpPr txBox="1"/>
          <p:nvPr/>
        </p:nvSpPr>
        <p:spPr>
          <a:xfrm>
            <a:off x="8294246" y="4782462"/>
            <a:ext cx="2621230"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7" tooltip="http://mayorgia.blogspot.com/2013/03/doctor-revisited-slightly-better.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9"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16" name="Rectangle: Rounded Corners 15">
            <a:extLst>
              <a:ext uri="{FF2B5EF4-FFF2-40B4-BE49-F238E27FC236}">
                <a16:creationId xmlns:a16="http://schemas.microsoft.com/office/drawing/2014/main" id="{E9B8E527-A817-4B85-811F-FAA811ACCB76}"/>
              </a:ext>
            </a:extLst>
          </p:cNvPr>
          <p:cNvSpPr/>
          <p:nvPr/>
        </p:nvSpPr>
        <p:spPr>
          <a:xfrm>
            <a:off x="1451579" y="749101"/>
            <a:ext cx="5386034" cy="925580"/>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MISDIAGNOSES</a:t>
            </a:r>
          </a:p>
        </p:txBody>
      </p:sp>
      <p:pic>
        <p:nvPicPr>
          <p:cNvPr id="7" name="Misdiagnos Slide">
            <a:hlinkClick r:id="" action="ppaction://media"/>
            <a:extLst>
              <a:ext uri="{FF2B5EF4-FFF2-40B4-BE49-F238E27FC236}">
                <a16:creationId xmlns:a16="http://schemas.microsoft.com/office/drawing/2014/main" id="{2DFD2A7C-3D32-4095-9CD7-E53A2454160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5179" y="4982517"/>
            <a:ext cx="948412" cy="948412"/>
          </a:xfrm>
          <a:prstGeom prst="rect">
            <a:avLst/>
          </a:prstGeom>
        </p:spPr>
      </p:pic>
    </p:spTree>
    <p:extLst>
      <p:ext uri="{BB962C8B-B14F-4D97-AF65-F5344CB8AC3E}">
        <p14:creationId xmlns:p14="http://schemas.microsoft.com/office/powerpoint/2010/main" val="2401577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29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B572A-22F4-4F35-99A2-A36A42B86FDD}"/>
              </a:ext>
            </a:extLst>
          </p:cNvPr>
          <p:cNvSpPr>
            <a:spLocks noGrp="1"/>
          </p:cNvSpPr>
          <p:nvPr>
            <p:ph type="title"/>
          </p:nvPr>
        </p:nvSpPr>
        <p:spPr>
          <a:xfrm>
            <a:off x="1451579" y="804519"/>
            <a:ext cx="9603275" cy="1049235"/>
          </a:xfrm>
        </p:spPr>
        <p:txBody>
          <a:bodyPr>
            <a:normAutofit/>
          </a:bodyPr>
          <a:lstStyle/>
          <a:p>
            <a:r>
              <a:rPr lang="en-US" b="1"/>
              <a:t>Opioid Epidemic</a:t>
            </a:r>
          </a:p>
        </p:txBody>
      </p:sp>
      <p:sp>
        <p:nvSpPr>
          <p:cNvPr id="3" name="Content Placeholder 2">
            <a:extLst>
              <a:ext uri="{FF2B5EF4-FFF2-40B4-BE49-F238E27FC236}">
                <a16:creationId xmlns:a16="http://schemas.microsoft.com/office/drawing/2014/main" id="{39DAEEBC-9720-4EDD-912F-5D98DD7D9071}"/>
              </a:ext>
            </a:extLst>
          </p:cNvPr>
          <p:cNvSpPr>
            <a:spLocks noGrp="1"/>
          </p:cNvSpPr>
          <p:nvPr>
            <p:ph idx="1"/>
          </p:nvPr>
        </p:nvSpPr>
        <p:spPr>
          <a:xfrm>
            <a:off x="1451579" y="2015734"/>
            <a:ext cx="6195784" cy="3450613"/>
          </a:xfrm>
        </p:spPr>
        <p:txBody>
          <a:bodyPr>
            <a:normAutofit/>
          </a:bodyPr>
          <a:lstStyle/>
          <a:p>
            <a:pPr>
              <a:lnSpc>
                <a:spcPct val="110000"/>
              </a:lnSpc>
            </a:pPr>
            <a:r>
              <a:rPr lang="en-US" sz="1700" dirty="0"/>
              <a:t>Addiction: compulsive need for and use of habit-forming substance (such as heroin, nicotine, or alcohol) characterized by tolerance and by well-defined physiological symptoms upon withdrawal.</a:t>
            </a:r>
            <a:r>
              <a:rPr lang="en-US" sz="1700" baseline="30000" dirty="0"/>
              <a:t>(</a:t>
            </a:r>
            <a:r>
              <a:rPr lang="en-US" sz="1700" baseline="30000" dirty="0">
                <a:hlinkClick r:id="rId5" action="ppaction://hlinksldjump"/>
              </a:rPr>
              <a:t>6</a:t>
            </a:r>
            <a:r>
              <a:rPr lang="en-US" sz="1700" baseline="30000" dirty="0"/>
              <a:t>)</a:t>
            </a:r>
          </a:p>
          <a:p>
            <a:pPr>
              <a:lnSpc>
                <a:spcPct val="110000"/>
              </a:lnSpc>
            </a:pPr>
            <a:r>
              <a:rPr lang="en-US" sz="1700" dirty="0"/>
              <a:t>Compulsion: a strong, usually irresistible impulse to perform an act, especially one that is irrational or contrary to one's will. </a:t>
            </a:r>
            <a:r>
              <a:rPr lang="en-US" sz="1700" baseline="30000" dirty="0"/>
              <a:t>(</a:t>
            </a:r>
            <a:r>
              <a:rPr lang="en-US" sz="1700" baseline="30000" dirty="0">
                <a:hlinkClick r:id="rId5" action="ppaction://hlinksldjump"/>
              </a:rPr>
              <a:t>7</a:t>
            </a:r>
            <a:r>
              <a:rPr lang="en-US" sz="1700" baseline="30000" dirty="0"/>
              <a:t>)</a:t>
            </a:r>
          </a:p>
          <a:p>
            <a:pPr>
              <a:lnSpc>
                <a:spcPct val="110000"/>
              </a:lnSpc>
            </a:pPr>
            <a:r>
              <a:rPr lang="en-US" sz="1700" dirty="0">
                <a:hlinkClick r:id="rId6"/>
              </a:rPr>
              <a:t>https://www.pbs.org/wgbh/frontline/article/how-bad-is-the-opioid-epidemic/</a:t>
            </a:r>
            <a:r>
              <a:rPr lang="en-US" sz="1700" dirty="0"/>
              <a:t> </a:t>
            </a:r>
            <a:r>
              <a:rPr lang="en-US" sz="1700" baseline="30000" dirty="0"/>
              <a:t>(</a:t>
            </a:r>
            <a:r>
              <a:rPr lang="en-US" sz="1700" baseline="30000" dirty="0">
                <a:hlinkClick r:id="rId5" action="ppaction://hlinksldjump"/>
              </a:rPr>
              <a:t>8</a:t>
            </a:r>
            <a:r>
              <a:rPr lang="en-US" sz="1700" baseline="30000" dirty="0"/>
              <a:t>)</a:t>
            </a:r>
          </a:p>
          <a:p>
            <a:pPr>
              <a:lnSpc>
                <a:spcPct val="110000"/>
              </a:lnSpc>
            </a:pPr>
            <a:r>
              <a:rPr lang="en-US" sz="1700" dirty="0"/>
              <a:t>Addiction + information = Very BAD</a:t>
            </a:r>
          </a:p>
        </p:txBody>
      </p:sp>
      <p:pic>
        <p:nvPicPr>
          <p:cNvPr id="5" name="Picture 4">
            <a:extLst>
              <a:ext uri="{FF2B5EF4-FFF2-40B4-BE49-F238E27FC236}">
                <a16:creationId xmlns:a16="http://schemas.microsoft.com/office/drawing/2014/main" id="{5467457A-74A8-4723-BB86-B3963465341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8128756" y="2179311"/>
            <a:ext cx="2926098" cy="3123459"/>
          </a:xfrm>
          <a:prstGeom prst="rect">
            <a:avLst/>
          </a:prstGeom>
        </p:spPr>
      </p:pic>
      <p:sp>
        <p:nvSpPr>
          <p:cNvPr id="6" name="TextBox 5">
            <a:extLst>
              <a:ext uri="{FF2B5EF4-FFF2-40B4-BE49-F238E27FC236}">
                <a16:creationId xmlns:a16="http://schemas.microsoft.com/office/drawing/2014/main" id="{422B9838-7A22-4257-A366-480834255FF2}"/>
              </a:ext>
            </a:extLst>
          </p:cNvPr>
          <p:cNvSpPr txBox="1"/>
          <p:nvPr/>
        </p:nvSpPr>
        <p:spPr>
          <a:xfrm>
            <a:off x="8433624" y="5102715"/>
            <a:ext cx="2621230"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8" tooltip="http://biancosulnero.blogspot.com/2012/10/normativa-somministrare-farmaci-scuola.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9"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7" name="Rectangle: Rounded Corners 6">
            <a:extLst>
              <a:ext uri="{FF2B5EF4-FFF2-40B4-BE49-F238E27FC236}">
                <a16:creationId xmlns:a16="http://schemas.microsoft.com/office/drawing/2014/main" id="{C3009E51-CE5D-4833-BB83-3ED0B960F0E5}"/>
              </a:ext>
            </a:extLst>
          </p:cNvPr>
          <p:cNvSpPr/>
          <p:nvPr/>
        </p:nvSpPr>
        <p:spPr>
          <a:xfrm>
            <a:off x="1451579" y="749101"/>
            <a:ext cx="9603274" cy="925580"/>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OPIOID EPIDEMIC</a:t>
            </a:r>
          </a:p>
        </p:txBody>
      </p:sp>
      <p:pic>
        <p:nvPicPr>
          <p:cNvPr id="8" name="Opiod Slide">
            <a:hlinkClick r:id="" action="ppaction://media"/>
            <a:extLst>
              <a:ext uri="{FF2B5EF4-FFF2-40B4-BE49-F238E27FC236}">
                <a16:creationId xmlns:a16="http://schemas.microsoft.com/office/drawing/2014/main" id="{C4352F8E-7EC0-4CBE-8F6F-51C76B45973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451579" y="5087185"/>
            <a:ext cx="973223" cy="973223"/>
          </a:xfrm>
          <a:prstGeom prst="rect">
            <a:avLst/>
          </a:prstGeom>
        </p:spPr>
      </p:pic>
    </p:spTree>
    <p:extLst>
      <p:ext uri="{BB962C8B-B14F-4D97-AF65-F5344CB8AC3E}">
        <p14:creationId xmlns:p14="http://schemas.microsoft.com/office/powerpoint/2010/main" val="3281957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91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6DC43-C938-4A98-8FCC-89CB5084F9DA}"/>
              </a:ext>
            </a:extLst>
          </p:cNvPr>
          <p:cNvSpPr>
            <a:spLocks noGrp="1"/>
          </p:cNvSpPr>
          <p:nvPr>
            <p:ph type="title"/>
          </p:nvPr>
        </p:nvSpPr>
        <p:spPr>
          <a:xfrm>
            <a:off x="1451579" y="804519"/>
            <a:ext cx="9603275" cy="1049235"/>
          </a:xfrm>
        </p:spPr>
        <p:txBody>
          <a:bodyPr>
            <a:normAutofit/>
          </a:bodyPr>
          <a:lstStyle/>
          <a:p>
            <a:r>
              <a:rPr lang="en-US" b="1"/>
              <a:t>Drug schedule I &amp; II</a:t>
            </a:r>
          </a:p>
        </p:txBody>
      </p:sp>
      <p:sp>
        <p:nvSpPr>
          <p:cNvPr id="3" name="Content Placeholder 2">
            <a:extLst>
              <a:ext uri="{FF2B5EF4-FFF2-40B4-BE49-F238E27FC236}">
                <a16:creationId xmlns:a16="http://schemas.microsoft.com/office/drawing/2014/main" id="{EA4C52BC-2918-40CA-9D7C-F3FDAC52C859}"/>
              </a:ext>
            </a:extLst>
          </p:cNvPr>
          <p:cNvSpPr>
            <a:spLocks noGrp="1"/>
          </p:cNvSpPr>
          <p:nvPr>
            <p:ph idx="1"/>
          </p:nvPr>
        </p:nvSpPr>
        <p:spPr>
          <a:xfrm>
            <a:off x="1451579" y="2015734"/>
            <a:ext cx="6195784" cy="3450613"/>
          </a:xfrm>
        </p:spPr>
        <p:txBody>
          <a:bodyPr>
            <a:normAutofit/>
          </a:bodyPr>
          <a:lstStyle/>
          <a:p>
            <a:pPr>
              <a:lnSpc>
                <a:spcPct val="110000"/>
              </a:lnSpc>
            </a:pPr>
            <a:r>
              <a:rPr lang="en-US" sz="1700" u="sng" dirty="0">
                <a:hlinkClick r:id="rId5"/>
              </a:rPr>
              <a:t>https://www.deadiversion.usdoj.gov/21cfr/cfr/2108cfrt.htm</a:t>
            </a:r>
            <a:r>
              <a:rPr lang="en-US" sz="1700" dirty="0"/>
              <a:t> </a:t>
            </a:r>
            <a:r>
              <a:rPr lang="en-US" sz="1700" baseline="30000" dirty="0"/>
              <a:t>(</a:t>
            </a:r>
            <a:r>
              <a:rPr lang="en-US" sz="1700" baseline="30000" dirty="0">
                <a:hlinkClick r:id="rId6" action="ppaction://hlinksldjump"/>
              </a:rPr>
              <a:t>9</a:t>
            </a:r>
            <a:r>
              <a:rPr lang="en-US" sz="1700" baseline="30000" dirty="0"/>
              <a:t>)</a:t>
            </a:r>
            <a:endParaRPr lang="en-US" sz="1700" b="1" baseline="30000" dirty="0"/>
          </a:p>
          <a:p>
            <a:pPr>
              <a:lnSpc>
                <a:spcPct val="110000"/>
              </a:lnSpc>
            </a:pPr>
            <a:r>
              <a:rPr lang="en-US" sz="1700" b="1" dirty="0"/>
              <a:t>Schedule I: </a:t>
            </a:r>
            <a:r>
              <a:rPr lang="en-US" sz="1700" b="1" baseline="30000" dirty="0"/>
              <a:t>(</a:t>
            </a:r>
            <a:r>
              <a:rPr lang="en-US" sz="1700" b="1" baseline="30000" dirty="0">
                <a:hlinkClick r:id="rId6" action="ppaction://hlinksldjump"/>
              </a:rPr>
              <a:t>10</a:t>
            </a:r>
            <a:r>
              <a:rPr lang="en-US" sz="1700" b="1" baseline="30000" dirty="0"/>
              <a:t>)</a:t>
            </a:r>
          </a:p>
          <a:p>
            <a:pPr lvl="1">
              <a:lnSpc>
                <a:spcPct val="110000"/>
              </a:lnSpc>
            </a:pPr>
            <a:r>
              <a:rPr lang="en-US" sz="1700" dirty="0"/>
              <a:t>No medical use in the US</a:t>
            </a:r>
          </a:p>
          <a:p>
            <a:pPr lvl="1">
              <a:lnSpc>
                <a:spcPct val="110000"/>
              </a:lnSpc>
            </a:pPr>
            <a:r>
              <a:rPr lang="en-US" sz="1700" dirty="0"/>
              <a:t>High potential for abuse</a:t>
            </a:r>
          </a:p>
          <a:p>
            <a:pPr lvl="1">
              <a:lnSpc>
                <a:spcPct val="110000"/>
              </a:lnSpc>
            </a:pPr>
            <a:r>
              <a:rPr lang="en-US" sz="1700" dirty="0"/>
              <a:t>LSD and MDMA (ecstasy)</a:t>
            </a:r>
          </a:p>
          <a:p>
            <a:pPr>
              <a:lnSpc>
                <a:spcPct val="110000"/>
              </a:lnSpc>
            </a:pPr>
            <a:r>
              <a:rPr lang="en-US" sz="1700" b="1" dirty="0"/>
              <a:t>Schedule II: </a:t>
            </a:r>
            <a:r>
              <a:rPr lang="en-US" sz="1700" b="1" baseline="30000" dirty="0"/>
              <a:t>(</a:t>
            </a:r>
            <a:r>
              <a:rPr lang="en-US" sz="1700" b="1" baseline="30000" dirty="0">
                <a:hlinkClick r:id="rId6" action="ppaction://hlinksldjump"/>
              </a:rPr>
              <a:t>10</a:t>
            </a:r>
            <a:r>
              <a:rPr lang="en-US" sz="1700" b="1" baseline="30000" dirty="0"/>
              <a:t>)</a:t>
            </a:r>
          </a:p>
          <a:p>
            <a:pPr lvl="1">
              <a:lnSpc>
                <a:spcPct val="110000"/>
              </a:lnSpc>
            </a:pPr>
            <a:r>
              <a:rPr lang="en-US" sz="1700" dirty="0"/>
              <a:t>Limited medical use</a:t>
            </a:r>
          </a:p>
          <a:p>
            <a:pPr lvl="1">
              <a:lnSpc>
                <a:spcPct val="110000"/>
              </a:lnSpc>
            </a:pPr>
            <a:r>
              <a:rPr lang="en-US" sz="1700" dirty="0"/>
              <a:t>High potential for abuse</a:t>
            </a:r>
          </a:p>
          <a:p>
            <a:pPr lvl="1">
              <a:lnSpc>
                <a:spcPct val="110000"/>
              </a:lnSpc>
            </a:pPr>
            <a:r>
              <a:rPr lang="en-US" sz="1700" dirty="0"/>
              <a:t>Morphine and Adderall</a:t>
            </a:r>
          </a:p>
          <a:p>
            <a:pPr marL="0" indent="0">
              <a:lnSpc>
                <a:spcPct val="110000"/>
              </a:lnSpc>
              <a:buNone/>
            </a:pPr>
            <a:endParaRPr lang="en-US" sz="1700" dirty="0"/>
          </a:p>
          <a:p>
            <a:pPr lvl="1">
              <a:lnSpc>
                <a:spcPct val="110000"/>
              </a:lnSpc>
            </a:pPr>
            <a:endParaRPr lang="en-US" sz="1700" dirty="0"/>
          </a:p>
        </p:txBody>
      </p:sp>
      <p:pic>
        <p:nvPicPr>
          <p:cNvPr id="5" name="Picture 4">
            <a:extLst>
              <a:ext uri="{FF2B5EF4-FFF2-40B4-BE49-F238E27FC236}">
                <a16:creationId xmlns:a16="http://schemas.microsoft.com/office/drawing/2014/main" id="{C8440A17-9E60-42F9-A50F-4656697FCAFB}"/>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8128756" y="2713249"/>
            <a:ext cx="2926098" cy="2055583"/>
          </a:xfrm>
          <a:prstGeom prst="rect">
            <a:avLst/>
          </a:prstGeom>
        </p:spPr>
      </p:pic>
      <p:sp>
        <p:nvSpPr>
          <p:cNvPr id="6" name="TextBox 5">
            <a:extLst>
              <a:ext uri="{FF2B5EF4-FFF2-40B4-BE49-F238E27FC236}">
                <a16:creationId xmlns:a16="http://schemas.microsoft.com/office/drawing/2014/main" id="{59979DA0-311B-40F5-A284-6BAA6C3D8BDB}"/>
              </a:ext>
            </a:extLst>
          </p:cNvPr>
          <p:cNvSpPr txBox="1"/>
          <p:nvPr/>
        </p:nvSpPr>
        <p:spPr>
          <a:xfrm>
            <a:off x="8433624" y="4568777"/>
            <a:ext cx="2621230"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8" tooltip="http://rene-l.deviantart.com/art/DRUGS-PROHIBITED-261054330">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9"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7" name="Rectangle: Rounded Corners 6">
            <a:extLst>
              <a:ext uri="{FF2B5EF4-FFF2-40B4-BE49-F238E27FC236}">
                <a16:creationId xmlns:a16="http://schemas.microsoft.com/office/drawing/2014/main" id="{249576E7-5779-4464-ACCA-B8D2EC36C706}"/>
              </a:ext>
            </a:extLst>
          </p:cNvPr>
          <p:cNvSpPr/>
          <p:nvPr/>
        </p:nvSpPr>
        <p:spPr>
          <a:xfrm>
            <a:off x="1451578" y="749101"/>
            <a:ext cx="9603275" cy="925580"/>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SCHEDULE I &amp; II DRUGS</a:t>
            </a:r>
          </a:p>
        </p:txBody>
      </p:sp>
      <p:pic>
        <p:nvPicPr>
          <p:cNvPr id="8" name="I II drugs">
            <a:hlinkClick r:id="" action="ppaction://media"/>
            <a:extLst>
              <a:ext uri="{FF2B5EF4-FFF2-40B4-BE49-F238E27FC236}">
                <a16:creationId xmlns:a16="http://schemas.microsoft.com/office/drawing/2014/main" id="{8415ABEF-A841-46A0-9D0F-139E6A9C267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451579" y="5334000"/>
            <a:ext cx="916312" cy="916312"/>
          </a:xfrm>
          <a:prstGeom prst="rect">
            <a:avLst/>
          </a:prstGeom>
        </p:spPr>
      </p:pic>
    </p:spTree>
    <p:extLst>
      <p:ext uri="{BB962C8B-B14F-4D97-AF65-F5344CB8AC3E}">
        <p14:creationId xmlns:p14="http://schemas.microsoft.com/office/powerpoint/2010/main" val="4283889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97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7D7DA-743C-4CC3-868C-7AE5419E9F39}"/>
              </a:ext>
            </a:extLst>
          </p:cNvPr>
          <p:cNvSpPr>
            <a:spLocks noGrp="1"/>
          </p:cNvSpPr>
          <p:nvPr>
            <p:ph type="title"/>
          </p:nvPr>
        </p:nvSpPr>
        <p:spPr>
          <a:xfrm>
            <a:off x="1451579" y="804519"/>
            <a:ext cx="9603275" cy="1049235"/>
          </a:xfrm>
        </p:spPr>
        <p:txBody>
          <a:bodyPr>
            <a:normAutofit/>
          </a:bodyPr>
          <a:lstStyle/>
          <a:p>
            <a:r>
              <a:rPr lang="en-US" b="1"/>
              <a:t>Drug schedule III – V</a:t>
            </a:r>
          </a:p>
        </p:txBody>
      </p:sp>
      <p:sp>
        <p:nvSpPr>
          <p:cNvPr id="3" name="Content Placeholder 2">
            <a:extLst>
              <a:ext uri="{FF2B5EF4-FFF2-40B4-BE49-F238E27FC236}">
                <a16:creationId xmlns:a16="http://schemas.microsoft.com/office/drawing/2014/main" id="{C68ADF5B-7F4A-4695-82F8-B27997557181}"/>
              </a:ext>
            </a:extLst>
          </p:cNvPr>
          <p:cNvSpPr>
            <a:spLocks noGrp="1"/>
          </p:cNvSpPr>
          <p:nvPr>
            <p:ph idx="1"/>
          </p:nvPr>
        </p:nvSpPr>
        <p:spPr>
          <a:xfrm>
            <a:off x="1451581" y="2015734"/>
            <a:ext cx="4169336" cy="3450613"/>
          </a:xfrm>
        </p:spPr>
        <p:txBody>
          <a:bodyPr>
            <a:normAutofit/>
          </a:bodyPr>
          <a:lstStyle/>
          <a:p>
            <a:pPr>
              <a:lnSpc>
                <a:spcPct val="110000"/>
              </a:lnSpc>
            </a:pPr>
            <a:r>
              <a:rPr lang="en-US" sz="1400" b="1" dirty="0"/>
              <a:t>Schedule III: </a:t>
            </a:r>
            <a:r>
              <a:rPr lang="en-US" sz="1400" b="1" baseline="30000" dirty="0"/>
              <a:t>(</a:t>
            </a:r>
            <a:r>
              <a:rPr lang="en-US" sz="1400" b="1" baseline="30000" dirty="0">
                <a:hlinkClick r:id="rId5" action="ppaction://hlinksldjump"/>
              </a:rPr>
              <a:t>10</a:t>
            </a:r>
            <a:r>
              <a:rPr lang="en-US" sz="1400" b="1" baseline="30000" dirty="0"/>
              <a:t>)</a:t>
            </a:r>
            <a:endParaRPr lang="en-US" sz="1400" b="1" dirty="0"/>
          </a:p>
          <a:p>
            <a:pPr lvl="1">
              <a:lnSpc>
                <a:spcPct val="110000"/>
              </a:lnSpc>
            </a:pPr>
            <a:r>
              <a:rPr lang="en-US" sz="1400" dirty="0"/>
              <a:t>Less potential for abuse than schedule II</a:t>
            </a:r>
          </a:p>
          <a:p>
            <a:pPr lvl="1">
              <a:lnSpc>
                <a:spcPct val="110000"/>
              </a:lnSpc>
            </a:pPr>
            <a:r>
              <a:rPr lang="en-US" sz="1400" dirty="0"/>
              <a:t>Pseudoephedrine (Sudafed)</a:t>
            </a:r>
          </a:p>
          <a:p>
            <a:pPr>
              <a:lnSpc>
                <a:spcPct val="110000"/>
              </a:lnSpc>
            </a:pPr>
            <a:r>
              <a:rPr lang="en-US" sz="1400" b="1" dirty="0"/>
              <a:t>Schedule IV: </a:t>
            </a:r>
            <a:r>
              <a:rPr lang="en-US" sz="1400" b="1" baseline="30000" dirty="0"/>
              <a:t>(</a:t>
            </a:r>
            <a:r>
              <a:rPr lang="en-US" sz="1400" b="1" baseline="30000" dirty="0">
                <a:hlinkClick r:id="rId5" action="ppaction://hlinksldjump"/>
              </a:rPr>
              <a:t>10</a:t>
            </a:r>
            <a:r>
              <a:rPr lang="en-US" sz="1400" b="1" baseline="30000" dirty="0"/>
              <a:t>)</a:t>
            </a:r>
            <a:endParaRPr lang="en-US" sz="1400" b="1" dirty="0"/>
          </a:p>
          <a:p>
            <a:pPr lvl="1">
              <a:lnSpc>
                <a:spcPct val="110000"/>
              </a:lnSpc>
            </a:pPr>
            <a:r>
              <a:rPr lang="en-US" sz="1400" dirty="0"/>
              <a:t>Low potential for abuse</a:t>
            </a:r>
          </a:p>
          <a:p>
            <a:pPr lvl="1">
              <a:lnSpc>
                <a:spcPct val="110000"/>
              </a:lnSpc>
            </a:pPr>
            <a:r>
              <a:rPr lang="en-US" sz="1400" dirty="0"/>
              <a:t>Xanax, Valium, and Ambien</a:t>
            </a:r>
          </a:p>
          <a:p>
            <a:pPr>
              <a:lnSpc>
                <a:spcPct val="110000"/>
              </a:lnSpc>
            </a:pPr>
            <a:r>
              <a:rPr lang="en-US" sz="1400" b="1" dirty="0"/>
              <a:t>Schedule V: </a:t>
            </a:r>
            <a:r>
              <a:rPr lang="en-US" sz="1400" b="1" baseline="30000" dirty="0"/>
              <a:t>(</a:t>
            </a:r>
            <a:r>
              <a:rPr lang="en-US" sz="1400" b="1" baseline="30000" dirty="0">
                <a:hlinkClick r:id="rId5" action="ppaction://hlinksldjump"/>
              </a:rPr>
              <a:t>10</a:t>
            </a:r>
            <a:r>
              <a:rPr lang="en-US" sz="1400" b="1" baseline="30000" dirty="0"/>
              <a:t>)</a:t>
            </a:r>
            <a:endParaRPr lang="en-US" sz="1400" b="1" dirty="0"/>
          </a:p>
          <a:p>
            <a:pPr lvl="1">
              <a:lnSpc>
                <a:spcPct val="110000"/>
              </a:lnSpc>
            </a:pPr>
            <a:r>
              <a:rPr lang="en-US" sz="1400" dirty="0"/>
              <a:t>Lower potential for abuse than schedule IV</a:t>
            </a:r>
          </a:p>
          <a:p>
            <a:pPr lvl="1">
              <a:lnSpc>
                <a:spcPct val="110000"/>
              </a:lnSpc>
            </a:pPr>
            <a:r>
              <a:rPr lang="en-US" sz="1400" dirty="0"/>
              <a:t>Compounds have limited quantities of pseudoephedrine and codeine</a:t>
            </a:r>
            <a:br>
              <a:rPr lang="en-US" sz="1400" dirty="0"/>
            </a:br>
            <a:endParaRPr lang="en-US" sz="1400" dirty="0"/>
          </a:p>
        </p:txBody>
      </p:sp>
      <p:pic>
        <p:nvPicPr>
          <p:cNvPr id="5" name="Picture 4">
            <a:extLst>
              <a:ext uri="{FF2B5EF4-FFF2-40B4-BE49-F238E27FC236}">
                <a16:creationId xmlns:a16="http://schemas.microsoft.com/office/drawing/2014/main" id="{53D08976-937B-49B3-AADB-E27C62AA6CA6}"/>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6108443" y="2492296"/>
            <a:ext cx="2391342" cy="2497485"/>
          </a:xfrm>
          <a:prstGeom prst="rect">
            <a:avLst/>
          </a:prstGeom>
        </p:spPr>
      </p:pic>
      <p:pic>
        <p:nvPicPr>
          <p:cNvPr id="8" name="Picture 7">
            <a:extLst>
              <a:ext uri="{FF2B5EF4-FFF2-40B4-BE49-F238E27FC236}">
                <a16:creationId xmlns:a16="http://schemas.microsoft.com/office/drawing/2014/main" id="{AC88FEB1-57A8-4BD8-9597-2F6005C93B94}"/>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9037979" y="2015733"/>
            <a:ext cx="1643010" cy="1643010"/>
          </a:xfrm>
          <a:prstGeom prst="rect">
            <a:avLst/>
          </a:prstGeom>
        </p:spPr>
      </p:pic>
      <p:pic>
        <p:nvPicPr>
          <p:cNvPr id="11" name="Picture 10">
            <a:extLst>
              <a:ext uri="{FF2B5EF4-FFF2-40B4-BE49-F238E27FC236}">
                <a16:creationId xmlns:a16="http://schemas.microsoft.com/office/drawing/2014/main" id="{F0840AC7-D460-434C-BE8D-B3FCF673CA72}"/>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8961664" y="3823334"/>
            <a:ext cx="1795640" cy="1643011"/>
          </a:xfrm>
          <a:prstGeom prst="rect">
            <a:avLst/>
          </a:prstGeom>
        </p:spPr>
      </p:pic>
      <p:sp>
        <p:nvSpPr>
          <p:cNvPr id="6" name="TextBox 5">
            <a:extLst>
              <a:ext uri="{FF2B5EF4-FFF2-40B4-BE49-F238E27FC236}">
                <a16:creationId xmlns:a16="http://schemas.microsoft.com/office/drawing/2014/main" id="{7C6CB51A-6D31-4271-9382-A081F1420229}"/>
              </a:ext>
            </a:extLst>
          </p:cNvPr>
          <p:cNvSpPr txBox="1"/>
          <p:nvPr/>
        </p:nvSpPr>
        <p:spPr>
          <a:xfrm>
            <a:off x="9570769" y="6870700"/>
            <a:ext cx="2621231"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7" tooltip="http://samdailytimes.blogspot.com/2012_03_31_archive.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2"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9" name="TextBox 8">
            <a:extLst>
              <a:ext uri="{FF2B5EF4-FFF2-40B4-BE49-F238E27FC236}">
                <a16:creationId xmlns:a16="http://schemas.microsoft.com/office/drawing/2014/main" id="{60BD2425-ACEA-40DA-AA8B-6E6C62243F74}"/>
              </a:ext>
            </a:extLst>
          </p:cNvPr>
          <p:cNvSpPr txBox="1"/>
          <p:nvPr/>
        </p:nvSpPr>
        <p:spPr>
          <a:xfrm>
            <a:off x="7103550" y="6870700"/>
            <a:ext cx="2454519"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9" tooltip="http://www.edupics.com/coloring-page-to-sleep-i14224.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3"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endParaRPr>
          </a:p>
        </p:txBody>
      </p:sp>
      <p:sp>
        <p:nvSpPr>
          <p:cNvPr id="12" name="TextBox 11">
            <a:extLst>
              <a:ext uri="{FF2B5EF4-FFF2-40B4-BE49-F238E27FC236}">
                <a16:creationId xmlns:a16="http://schemas.microsoft.com/office/drawing/2014/main" id="{93629235-449C-4FE2-AA82-A681FC054AAD}"/>
              </a:ext>
            </a:extLst>
          </p:cNvPr>
          <p:cNvSpPr txBox="1"/>
          <p:nvPr/>
        </p:nvSpPr>
        <p:spPr>
          <a:xfrm>
            <a:off x="4636331" y="6870700"/>
            <a:ext cx="2454519"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11" tooltip="http://scienceboxen.blogspot.com.es/2011/11/ive-had-cold-for-several-days-and-i.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3"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endParaRPr>
          </a:p>
        </p:txBody>
      </p:sp>
      <p:sp>
        <p:nvSpPr>
          <p:cNvPr id="13" name="Rectangle: Rounded Corners 12">
            <a:extLst>
              <a:ext uri="{FF2B5EF4-FFF2-40B4-BE49-F238E27FC236}">
                <a16:creationId xmlns:a16="http://schemas.microsoft.com/office/drawing/2014/main" id="{FD3A5943-3652-47EB-9F57-96B65E486352}"/>
              </a:ext>
            </a:extLst>
          </p:cNvPr>
          <p:cNvSpPr/>
          <p:nvPr/>
        </p:nvSpPr>
        <p:spPr>
          <a:xfrm>
            <a:off x="1451578" y="749101"/>
            <a:ext cx="9603275" cy="925580"/>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SCHEDULE III IV &amp; V DRUGS</a:t>
            </a:r>
          </a:p>
        </p:txBody>
      </p:sp>
      <p:pic>
        <p:nvPicPr>
          <p:cNvPr id="14" name="III IV v drugs">
            <a:hlinkClick r:id="" action="ppaction://media"/>
            <a:extLst>
              <a:ext uri="{FF2B5EF4-FFF2-40B4-BE49-F238E27FC236}">
                <a16:creationId xmlns:a16="http://schemas.microsoft.com/office/drawing/2014/main" id="{8C1C9CA8-9F4B-4CE3-B7B5-294592C7D8FE}"/>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451578" y="5167632"/>
            <a:ext cx="962049" cy="962049"/>
          </a:xfrm>
          <a:prstGeom prst="rect">
            <a:avLst/>
          </a:prstGeom>
        </p:spPr>
      </p:pic>
    </p:spTree>
    <p:extLst>
      <p:ext uri="{BB962C8B-B14F-4D97-AF65-F5344CB8AC3E}">
        <p14:creationId xmlns:p14="http://schemas.microsoft.com/office/powerpoint/2010/main" val="378009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5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26CD7-A5CA-4E9A-BA5F-BBE69AA88B4A}"/>
              </a:ext>
            </a:extLst>
          </p:cNvPr>
          <p:cNvSpPr>
            <a:spLocks noGrp="1"/>
          </p:cNvSpPr>
          <p:nvPr>
            <p:ph type="title"/>
          </p:nvPr>
        </p:nvSpPr>
        <p:spPr/>
        <p:txBody>
          <a:bodyPr>
            <a:normAutofit/>
          </a:bodyPr>
          <a:lstStyle/>
          <a:p>
            <a:r>
              <a:rPr lang="en-US" sz="4400" b="1" dirty="0"/>
              <a:t>conclusion</a:t>
            </a:r>
          </a:p>
        </p:txBody>
      </p:sp>
      <p:sp>
        <p:nvSpPr>
          <p:cNvPr id="3" name="Content Placeholder 2">
            <a:extLst>
              <a:ext uri="{FF2B5EF4-FFF2-40B4-BE49-F238E27FC236}">
                <a16:creationId xmlns:a16="http://schemas.microsoft.com/office/drawing/2014/main" id="{D5A70AF8-B9EE-436E-B7C1-CE2C598758FE}"/>
              </a:ext>
            </a:extLst>
          </p:cNvPr>
          <p:cNvSpPr>
            <a:spLocks noGrp="1"/>
          </p:cNvSpPr>
          <p:nvPr>
            <p:ph idx="1"/>
          </p:nvPr>
        </p:nvSpPr>
        <p:spPr/>
        <p:txBody>
          <a:bodyPr>
            <a:normAutofit/>
          </a:bodyPr>
          <a:lstStyle/>
          <a:p>
            <a:r>
              <a:rPr lang="en-US" sz="1800" dirty="0"/>
              <a:t>Medical websites should limit the amount of information that is accessible to the general public due to concerns that patients could self diagnose, present false symptoms, or outright fake symptoms to ailments.</a:t>
            </a:r>
          </a:p>
          <a:p>
            <a:r>
              <a:rPr lang="en-US" sz="1800" dirty="0"/>
              <a:t>To eliminate the diagnosis of an ailment the patient desires or fears to be true.</a:t>
            </a:r>
          </a:p>
          <a:p>
            <a:r>
              <a:rPr lang="en-US" sz="1800" dirty="0"/>
              <a:t>Medical advise for non-general ailments should be left to the medical professionals as they have specifications which vary from person to person. </a:t>
            </a:r>
          </a:p>
        </p:txBody>
      </p:sp>
      <p:sp>
        <p:nvSpPr>
          <p:cNvPr id="4" name="Rectangle: Rounded Corners 3">
            <a:extLst>
              <a:ext uri="{FF2B5EF4-FFF2-40B4-BE49-F238E27FC236}">
                <a16:creationId xmlns:a16="http://schemas.microsoft.com/office/drawing/2014/main" id="{AA8FE425-96FE-45C4-A1F6-88FE57083950}"/>
              </a:ext>
            </a:extLst>
          </p:cNvPr>
          <p:cNvSpPr/>
          <p:nvPr/>
        </p:nvSpPr>
        <p:spPr>
          <a:xfrm>
            <a:off x="1451578" y="749101"/>
            <a:ext cx="9603275" cy="925580"/>
          </a:xfrm>
          <a:prstGeom prst="roundRect">
            <a:avLst/>
          </a:prstGeom>
          <a:solidFill>
            <a:schemeClr val="tx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t>CONCLUSION</a:t>
            </a:r>
          </a:p>
        </p:txBody>
      </p:sp>
      <p:pic>
        <p:nvPicPr>
          <p:cNvPr id="5" name="Recorded Sound">
            <a:hlinkClick r:id="" action="ppaction://media"/>
            <a:extLst>
              <a:ext uri="{FF2B5EF4-FFF2-40B4-BE49-F238E27FC236}">
                <a16:creationId xmlns:a16="http://schemas.microsoft.com/office/drawing/2014/main" id="{C98E05CD-5D31-42B0-B576-622B19A6F5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94872" y="4765965"/>
            <a:ext cx="1155272" cy="1155272"/>
          </a:xfrm>
          <a:prstGeom prst="rect">
            <a:avLst/>
          </a:prstGeom>
        </p:spPr>
      </p:pic>
    </p:spTree>
    <p:extLst>
      <p:ext uri="{BB962C8B-B14F-4D97-AF65-F5344CB8AC3E}">
        <p14:creationId xmlns:p14="http://schemas.microsoft.com/office/powerpoint/2010/main" val="324521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02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79247-8C6F-4D2F-B3B7-B21ED1765AEE}"/>
              </a:ext>
            </a:extLst>
          </p:cNvPr>
          <p:cNvSpPr>
            <a:spLocks noGrp="1"/>
          </p:cNvSpPr>
          <p:nvPr>
            <p:ph type="title"/>
          </p:nvPr>
        </p:nvSpPr>
        <p:spPr>
          <a:xfrm>
            <a:off x="1451579" y="804520"/>
            <a:ext cx="8967039" cy="587136"/>
          </a:xfrm>
        </p:spPr>
        <p:txBody>
          <a:bodyPr>
            <a:normAutofit fontScale="90000"/>
          </a:bodyPr>
          <a:lstStyle/>
          <a:p>
            <a:r>
              <a:rPr lang="en-US" sz="4400" b="1" dirty="0"/>
              <a:t>Works cited</a:t>
            </a:r>
          </a:p>
        </p:txBody>
      </p:sp>
      <p:sp>
        <p:nvSpPr>
          <p:cNvPr id="3" name="Content Placeholder 2">
            <a:extLst>
              <a:ext uri="{FF2B5EF4-FFF2-40B4-BE49-F238E27FC236}">
                <a16:creationId xmlns:a16="http://schemas.microsoft.com/office/drawing/2014/main" id="{25DECEDC-AE94-42C4-ADC7-3D827BAF9206}"/>
              </a:ext>
            </a:extLst>
          </p:cNvPr>
          <p:cNvSpPr>
            <a:spLocks noGrp="1"/>
          </p:cNvSpPr>
          <p:nvPr>
            <p:ph idx="1"/>
          </p:nvPr>
        </p:nvSpPr>
        <p:spPr>
          <a:xfrm>
            <a:off x="1451579" y="1960314"/>
            <a:ext cx="9603275" cy="4199186"/>
          </a:xfrm>
        </p:spPr>
        <p:txBody>
          <a:bodyPr>
            <a:normAutofit fontScale="55000" lnSpcReduction="20000"/>
          </a:bodyPr>
          <a:lstStyle/>
          <a:p>
            <a:pPr marL="342900" indent="-342900">
              <a:buFont typeface="+mj-lt"/>
              <a:buAutoNum type="arabicPeriod"/>
            </a:pPr>
            <a:r>
              <a:rPr lang="en-US" sz="1800" dirty="0"/>
              <a:t>“WHOIS record lookup for WebMD.com”  -DOMAINTOOLS. Web. 9 Oct. 2018 </a:t>
            </a:r>
            <a:r>
              <a:rPr lang="en-US" dirty="0">
                <a:hlinkClick r:id="rId2"/>
              </a:rPr>
              <a:t>https://whois.domaintools.com/webmd.com</a:t>
            </a:r>
            <a:endParaRPr lang="en-US" dirty="0"/>
          </a:p>
          <a:p>
            <a:pPr marL="342900" indent="-342900">
              <a:buFont typeface="+mj-lt"/>
              <a:buAutoNum type="arabicPeriod"/>
            </a:pPr>
            <a:r>
              <a:rPr lang="en-US" sz="1800" dirty="0"/>
              <a:t>“WHOIS record lookup for MayoClinic.org” –DOMAINTOOLS. Web. 9 Oct. 2018 </a:t>
            </a:r>
            <a:r>
              <a:rPr lang="en-US" sz="1800" dirty="0">
                <a:hlinkClick r:id="rId3"/>
              </a:rPr>
              <a:t>https://whois.domaintools.com/MayoClinic.org</a:t>
            </a:r>
            <a:endParaRPr lang="en-US" sz="1800" dirty="0"/>
          </a:p>
          <a:p>
            <a:pPr marL="342900" indent="-342900">
              <a:buFont typeface="+mj-lt"/>
              <a:buAutoNum type="arabicPeriod"/>
            </a:pPr>
            <a:r>
              <a:rPr lang="en-US" sz="1800" dirty="0"/>
              <a:t>“WHAT WE DO FOR OUR USERS” –WebMD, 2014. Web 9 Oct. 2018 </a:t>
            </a:r>
            <a:r>
              <a:rPr lang="en-US" dirty="0"/>
              <a:t>						</a:t>
            </a:r>
            <a:r>
              <a:rPr lang="en-US" dirty="0">
                <a:hlinkClick r:id="rId4"/>
              </a:rPr>
              <a:t>https://www.webmd.com/about-webmd-policies/about-what-we-do-for-our-users</a:t>
            </a:r>
            <a:endParaRPr lang="en-US" dirty="0"/>
          </a:p>
          <a:p>
            <a:pPr marL="342900" indent="-342900">
              <a:buFont typeface="+mj-lt"/>
              <a:buAutoNum type="arabicPeriod"/>
            </a:pPr>
            <a:r>
              <a:rPr lang="en-US" dirty="0"/>
              <a:t>“About Mayo Clinic Mayo Clinic Mission and Values” –Mayo Clinic. Web. 9 Oct. 2018 					</a:t>
            </a:r>
            <a:r>
              <a:rPr lang="en-US" dirty="0">
                <a:hlinkClick r:id="rId5"/>
              </a:rPr>
              <a:t>https://www.mayoclinic.org/about-mayo-clinic/mission-values</a:t>
            </a:r>
            <a:endParaRPr lang="en-US" dirty="0"/>
          </a:p>
          <a:p>
            <a:pPr marL="342900" indent="-342900">
              <a:buFont typeface="+mj-lt"/>
              <a:buAutoNum type="arabicPeriod"/>
            </a:pPr>
            <a:r>
              <a:rPr lang="en-US" dirty="0"/>
              <a:t>“psychosomatic” –Merriam Webster. Web 9 Oct. 2018                        		 					</a:t>
            </a:r>
            <a:r>
              <a:rPr lang="en-US" dirty="0">
                <a:hlinkClick r:id="rId6"/>
              </a:rPr>
              <a:t>https://www.merriam-webster.com/dictionary/psychosomatic</a:t>
            </a:r>
            <a:r>
              <a:rPr lang="en-US" dirty="0"/>
              <a:t>	</a:t>
            </a:r>
          </a:p>
          <a:p>
            <a:pPr marL="342900" indent="-342900">
              <a:buFont typeface="+mj-lt"/>
              <a:buAutoNum type="arabicPeriod"/>
            </a:pPr>
            <a:r>
              <a:rPr lang="en-US" dirty="0"/>
              <a:t>“addiction” – Merriam Webster. Web. 9 Oct. 2018 					 			</a:t>
            </a:r>
            <a:r>
              <a:rPr lang="en-US" dirty="0">
                <a:hlinkClick r:id="rId7"/>
              </a:rPr>
              <a:t>https://www.merriam-webster.com/dictionary/addiction</a:t>
            </a:r>
            <a:endParaRPr lang="en-US" dirty="0"/>
          </a:p>
          <a:p>
            <a:pPr marL="342900" indent="-342900">
              <a:buFont typeface="+mj-lt"/>
              <a:buAutoNum type="arabicPeriod"/>
            </a:pPr>
            <a:r>
              <a:rPr lang="en-US" sz="1800" dirty="0"/>
              <a:t>“compulsion” –Dictionary.com. Web. 9 Oct. 2018 </a:t>
            </a:r>
            <a:r>
              <a:rPr lang="en-US" sz="1800" dirty="0">
                <a:hlinkClick r:id="rId8"/>
              </a:rPr>
              <a:t>https://www.dictionary.com/browse/compulsion</a:t>
            </a:r>
            <a:endParaRPr lang="en-US" sz="1800" dirty="0"/>
          </a:p>
          <a:p>
            <a:pPr marL="342900" indent="-342900">
              <a:buFont typeface="+mj-lt"/>
              <a:buAutoNum type="arabicPeriod"/>
            </a:pPr>
            <a:r>
              <a:rPr lang="en-US" sz="1800" dirty="0"/>
              <a:t>Nolan, Dan and Amico, Chris. “How Bad Is the Opioid Epidemic?” –PBS, 2016. Web. 9 Oct. 2018			 		</a:t>
            </a:r>
            <a:r>
              <a:rPr lang="en-US" sz="1800" dirty="0">
                <a:hlinkClick r:id="rId9"/>
              </a:rPr>
              <a:t>https://www.pbs.org/wgbh/frontline/article/how-bad-is-the-opioid-epidemic/</a:t>
            </a:r>
            <a:endParaRPr lang="en-US" sz="1800" dirty="0"/>
          </a:p>
          <a:p>
            <a:pPr marL="342900" indent="-342900">
              <a:buFont typeface="+mj-lt"/>
              <a:buAutoNum type="arabicPeriod"/>
            </a:pPr>
            <a:r>
              <a:rPr lang="en-US" sz="1800" dirty="0"/>
              <a:t>“Title 21 Code of Federal Regulations” –DEA Diversion Control Division. Web. 9 Oct. 2018				 	</a:t>
            </a:r>
            <a:r>
              <a:rPr lang="en-US" sz="1800" dirty="0">
                <a:hlinkClick r:id="rId10"/>
              </a:rPr>
              <a:t>https://www.deadiversion.usdoj.gov/21cfr/cfr/2108cfrt.htm</a:t>
            </a:r>
            <a:r>
              <a:rPr lang="en-US" sz="1800" dirty="0"/>
              <a:t> </a:t>
            </a:r>
          </a:p>
          <a:p>
            <a:pPr marL="342900" indent="-342900">
              <a:buFont typeface="+mj-lt"/>
              <a:buAutoNum type="arabicPeriod"/>
            </a:pPr>
            <a:r>
              <a:rPr lang="en-US" sz="1800" dirty="0"/>
              <a:t>Anderson, L., “CSA Schedules” –Drugs.com, 2018. Web. 9 Oct. 2018 </a:t>
            </a:r>
            <a:r>
              <a:rPr lang="en-US" u="sng" dirty="0">
                <a:hlinkClick r:id="rId11"/>
              </a:rPr>
              <a:t>https://www.drugs.com/csa-schedule.html</a:t>
            </a:r>
            <a:endParaRPr lang="en-US" sz="1800" dirty="0"/>
          </a:p>
        </p:txBody>
      </p:sp>
    </p:spTree>
    <p:extLst>
      <p:ext uri="{BB962C8B-B14F-4D97-AF65-F5344CB8AC3E}">
        <p14:creationId xmlns:p14="http://schemas.microsoft.com/office/powerpoint/2010/main" val="81492478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1403</TotalTime>
  <Words>1694</Words>
  <Application>Microsoft Office PowerPoint</Application>
  <PresentationFormat>Widescreen</PresentationFormat>
  <Paragraphs>94</Paragraphs>
  <Slides>9</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Gallery</vt:lpstr>
      <vt:lpstr>Medicine Con:</vt:lpstr>
      <vt:lpstr>Overview</vt:lpstr>
      <vt:lpstr>What are medical websites</vt:lpstr>
      <vt:lpstr>Misdiagnoses</vt:lpstr>
      <vt:lpstr>Opioid Epidemic</vt:lpstr>
      <vt:lpstr>Drug schedule I &amp; II</vt:lpstr>
      <vt:lpstr>Drug schedule III – V</vt:lpstr>
      <vt:lpstr>conclusion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Medicine Con:</dc:title>
  <dc:creator>aaron berman</dc:creator>
  <cp:lastModifiedBy>aaron berman</cp:lastModifiedBy>
  <cp:revision>1</cp:revision>
  <dcterms:created xsi:type="dcterms:W3CDTF">2018-10-09T01:08:31Z</dcterms:created>
  <dcterms:modified xsi:type="dcterms:W3CDTF">2018-10-10T00:57:13Z</dcterms:modified>
</cp:coreProperties>
</file>